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82" r:id="rId22"/>
    <p:sldId id="283" r:id="rId23"/>
    <p:sldId id="284" r:id="rId24"/>
    <p:sldId id="285" r:id="rId25"/>
  </p:sldIdLst>
  <p:sldSz cx="9144000" cy="6858000" type="screen4x3"/>
  <p:notesSz cx="7102475" cy="9388475"/>
  <p:embeddedFontLst>
    <p:embeddedFont>
      <p:font typeface="Garamond" panose="02020404030301010803" pitchFamily="18"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28">
          <p15:clr>
            <a:srgbClr val="A4A3A4"/>
          </p15:clr>
        </p15:guide>
        <p15:guide id="2" pos="34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IWRbBrHwPppFAY5EqNuIZKoMh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942F5-062C-4A56-268C-80328F344199}" v="2" dt="2023-01-12T21:00:24.833"/>
    <p1510:client id="{EBEEA7DC-A42A-D9DA-A364-3E1E446F8521}" v="45" dt="2023-01-12T21:08:58.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296" y="114"/>
      </p:cViewPr>
      <p:guideLst>
        <p:guide orient="horz" pos="2728"/>
        <p:guide pos="34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77980" cy="469635"/>
          </a:xfrm>
          <a:prstGeom prst="rect">
            <a:avLst/>
          </a:prstGeom>
          <a:noFill/>
          <a:ln>
            <a:noFill/>
          </a:ln>
        </p:spPr>
        <p:txBody>
          <a:bodyPr spcFirstLastPara="1" wrap="square" lIns="94207" tIns="47091" rIns="94207" bIns="47091"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3291" y="1"/>
            <a:ext cx="3077980" cy="469635"/>
          </a:xfrm>
          <a:prstGeom prst="rect">
            <a:avLst/>
          </a:prstGeom>
          <a:noFill/>
          <a:ln>
            <a:noFill/>
          </a:ln>
        </p:spPr>
        <p:txBody>
          <a:bodyPr spcFirstLastPara="1" wrap="square" lIns="94207" tIns="47091" rIns="94207" bIns="47091"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10489" y="4460474"/>
            <a:ext cx="5681498" cy="4224603"/>
          </a:xfrm>
          <a:prstGeom prst="rect">
            <a:avLst/>
          </a:prstGeom>
          <a:noFill/>
          <a:ln>
            <a:noFill/>
          </a:ln>
        </p:spPr>
        <p:txBody>
          <a:bodyPr spcFirstLastPara="1" wrap="square" lIns="94207" tIns="47091" rIns="94207" bIns="47091"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6736"/>
            <a:ext cx="3077980" cy="469635"/>
          </a:xfrm>
          <a:prstGeom prst="rect">
            <a:avLst/>
          </a:prstGeom>
          <a:noFill/>
          <a:ln>
            <a:noFill/>
          </a:ln>
        </p:spPr>
        <p:txBody>
          <a:bodyPr spcFirstLastPara="1" wrap="square" lIns="94207" tIns="47091" rIns="94207" bIns="47091"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3291" y="8916736"/>
            <a:ext cx="3077980" cy="469635"/>
          </a:xfrm>
          <a:prstGeom prst="rect">
            <a:avLst/>
          </a:prstGeom>
          <a:noFill/>
          <a:ln>
            <a:noFill/>
          </a:ln>
        </p:spPr>
        <p:txBody>
          <a:bodyPr spcFirstLastPara="1" wrap="square" lIns="94207" tIns="47091" rIns="94207" bIns="47091" anchor="b" anchorCtr="0">
            <a:noAutofit/>
          </a:bodyPr>
          <a:lstStyle/>
          <a:p>
            <a:pPr algn="r"/>
            <a:fld id="{00000000-1234-1234-1234-123412341234}" type="slidenum">
              <a:rPr lang="en-US" sz="1200" smtClean="0">
                <a:solidFill>
                  <a:schemeClr val="dk1"/>
                </a:solidFill>
              </a:rPr>
              <a:pPr algn="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219" name="Google Shape;219;p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291" name="Google Shape;291;p1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299" name="Google Shape;299;p1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306" name="Google Shape;306;p1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313" name="Google Shape;313;p1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4: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321" name="Google Shape;321;p1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5: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328" name="Google Shape;328;p1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336" name="Google Shape;336;p1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344" name="Google Shape;344;p17: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22:notes"/>
          <p:cNvSpPr txBox="1">
            <a:spLocks noGrp="1"/>
          </p:cNvSpPr>
          <p:nvPr>
            <p:ph type="body" idx="1"/>
          </p:nvPr>
        </p:nvSpPr>
        <p:spPr>
          <a:xfrm>
            <a:off x="710489" y="4460474"/>
            <a:ext cx="5681498" cy="4224603"/>
          </a:xfrm>
          <a:prstGeom prst="rect">
            <a:avLst/>
          </a:prstGeom>
          <a:noFill/>
          <a:ln>
            <a:noFill/>
          </a:ln>
        </p:spPr>
        <p:txBody>
          <a:bodyPr spcFirstLastPara="1" wrap="square" lIns="94207" tIns="47091" rIns="94207" bIns="47091" anchor="t" anchorCtr="0">
            <a:noAutofit/>
          </a:bodyPr>
          <a:lstStyle/>
          <a:p>
            <a:pPr marL="0" indent="0">
              <a:spcBef>
                <a:spcPts val="0"/>
              </a:spcBef>
            </a:pPr>
            <a:r>
              <a:rPr lang="en-US">
                <a:latin typeface="Arial"/>
                <a:ea typeface="Arial"/>
                <a:cs typeface="Arial"/>
                <a:sym typeface="Arial"/>
              </a:rPr>
              <a:t>Condense role plays down. Condense role plays to one slide.</a:t>
            </a:r>
            <a:endParaRPr/>
          </a:p>
        </p:txBody>
      </p:sp>
      <p:sp>
        <p:nvSpPr>
          <p:cNvPr id="443" name="Google Shape;443;p22:notes"/>
          <p:cNvSpPr txBox="1">
            <a:spLocks noGrp="1"/>
          </p:cNvSpPr>
          <p:nvPr>
            <p:ph type="sldNum" idx="12"/>
          </p:nvPr>
        </p:nvSpPr>
        <p:spPr>
          <a:xfrm>
            <a:off x="4023291" y="8916736"/>
            <a:ext cx="3077980" cy="469635"/>
          </a:xfrm>
          <a:prstGeom prst="rect">
            <a:avLst/>
          </a:prstGeom>
          <a:noFill/>
          <a:ln>
            <a:noFill/>
          </a:ln>
        </p:spPr>
        <p:txBody>
          <a:bodyPr spcFirstLastPara="1" wrap="square" lIns="94207" tIns="47091" rIns="94207" bIns="47091" anchor="b" anchorCtr="0">
            <a:noAutofit/>
          </a:bodyPr>
          <a:lstStyle/>
          <a:p>
            <a:pPr algn="r"/>
            <a:fld id="{00000000-1234-1234-1234-123412341234}" type="slidenum">
              <a:rPr lang="en-US" sz="1200">
                <a:solidFill>
                  <a:schemeClr val="dk1"/>
                </a:solidFill>
              </a:rPr>
              <a:pPr algn="r"/>
              <a:t>18</a:t>
            </a:fld>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3: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451" name="Google Shape;451;p2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2:notes"/>
          <p:cNvSpPr txBox="1">
            <a:spLocks noGrp="1"/>
          </p:cNvSpPr>
          <p:nvPr>
            <p:ph type="body" idx="1"/>
          </p:nvPr>
        </p:nvSpPr>
        <p:spPr>
          <a:xfrm>
            <a:off x="710489" y="4460474"/>
            <a:ext cx="5681498" cy="4224603"/>
          </a:xfrm>
          <a:prstGeom prst="rect">
            <a:avLst/>
          </a:prstGeom>
          <a:noFill/>
          <a:ln>
            <a:noFill/>
          </a:ln>
        </p:spPr>
        <p:txBody>
          <a:bodyPr spcFirstLastPara="1" wrap="square" lIns="94207" tIns="47091" rIns="94207" bIns="47091" anchor="t" anchorCtr="0">
            <a:noAutofit/>
          </a:bodyPr>
          <a:lstStyle/>
          <a:p>
            <a:pPr marL="0" indent="0">
              <a:spcBef>
                <a:spcPts val="0"/>
              </a:spcBef>
            </a:pPr>
            <a:endParaRPr>
              <a:latin typeface="Arial"/>
              <a:ea typeface="Arial"/>
              <a:cs typeface="Arial"/>
              <a:sym typeface="Arial"/>
            </a:endParaRPr>
          </a:p>
        </p:txBody>
      </p:sp>
      <p:sp>
        <p:nvSpPr>
          <p:cNvPr id="227" name="Google Shape;227;p2:notes"/>
          <p:cNvSpPr txBox="1">
            <a:spLocks noGrp="1"/>
          </p:cNvSpPr>
          <p:nvPr>
            <p:ph type="sldNum" idx="12"/>
          </p:nvPr>
        </p:nvSpPr>
        <p:spPr>
          <a:xfrm>
            <a:off x="4023291" y="8916736"/>
            <a:ext cx="3077980" cy="469635"/>
          </a:xfrm>
          <a:prstGeom prst="rect">
            <a:avLst/>
          </a:prstGeom>
          <a:noFill/>
          <a:ln>
            <a:noFill/>
          </a:ln>
        </p:spPr>
        <p:txBody>
          <a:bodyPr spcFirstLastPara="1" wrap="square" lIns="94207" tIns="47091" rIns="94207" bIns="47091" anchor="b" anchorCtr="0">
            <a:noAutofit/>
          </a:bodyPr>
          <a:lstStyle/>
          <a:p>
            <a:pPr algn="r"/>
            <a:fld id="{00000000-1234-1234-1234-123412341234}" type="slidenum">
              <a:rPr lang="en-US" sz="1200">
                <a:solidFill>
                  <a:schemeClr val="dk1"/>
                </a:solidFill>
              </a:rPr>
              <a:pPr algn="r"/>
              <a:t>2</a:t>
            </a:fld>
            <a:endParaRPr sz="12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4: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459" name="Google Shape;459;p2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c46e35bef3_0_35:notes"/>
          <p:cNvSpPr txBox="1">
            <a:spLocks noGrp="1"/>
          </p:cNvSpPr>
          <p:nvPr>
            <p:ph type="body" idx="1"/>
          </p:nvPr>
        </p:nvSpPr>
        <p:spPr>
          <a:xfrm>
            <a:off x="710489" y="4460474"/>
            <a:ext cx="5681479" cy="4224570"/>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467" name="Google Shape;467;gc46e35bef3_0_3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234" name="Google Shape;234;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241" name="Google Shape;241;p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249" name="Google Shape;249;p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6:notes"/>
          <p:cNvSpPr txBox="1">
            <a:spLocks noGrp="1"/>
          </p:cNvSpPr>
          <p:nvPr>
            <p:ph type="body" idx="1"/>
          </p:nvPr>
        </p:nvSpPr>
        <p:spPr>
          <a:xfrm>
            <a:off x="710489" y="4460474"/>
            <a:ext cx="5681498" cy="4224603"/>
          </a:xfrm>
          <a:prstGeom prst="rect">
            <a:avLst/>
          </a:prstGeom>
          <a:noFill/>
          <a:ln>
            <a:noFill/>
          </a:ln>
        </p:spPr>
        <p:txBody>
          <a:bodyPr spcFirstLastPara="1" wrap="square" lIns="94207" tIns="47091" rIns="94207" bIns="47091" anchor="t" anchorCtr="0">
            <a:noAutofit/>
          </a:bodyPr>
          <a:lstStyle/>
          <a:p>
            <a:pPr marL="0" indent="0">
              <a:spcBef>
                <a:spcPts val="0"/>
              </a:spcBef>
            </a:pPr>
            <a:r>
              <a:rPr lang="en-US">
                <a:latin typeface="Arial"/>
                <a:ea typeface="Arial"/>
                <a:cs typeface="Arial"/>
                <a:sym typeface="Arial"/>
              </a:rPr>
              <a:t>Add new consent form</a:t>
            </a:r>
            <a:endParaRPr/>
          </a:p>
        </p:txBody>
      </p:sp>
      <p:sp>
        <p:nvSpPr>
          <p:cNvPr id="260" name="Google Shape;260;p6:notes"/>
          <p:cNvSpPr txBox="1">
            <a:spLocks noGrp="1"/>
          </p:cNvSpPr>
          <p:nvPr>
            <p:ph type="sldNum" idx="12"/>
          </p:nvPr>
        </p:nvSpPr>
        <p:spPr>
          <a:xfrm>
            <a:off x="4023291" y="8916736"/>
            <a:ext cx="3077980" cy="469635"/>
          </a:xfrm>
          <a:prstGeom prst="rect">
            <a:avLst/>
          </a:prstGeom>
          <a:noFill/>
          <a:ln>
            <a:noFill/>
          </a:ln>
        </p:spPr>
        <p:txBody>
          <a:bodyPr spcFirstLastPara="1" wrap="square" lIns="94207" tIns="47091" rIns="94207" bIns="47091" anchor="b" anchorCtr="0">
            <a:noAutofit/>
          </a:bodyPr>
          <a:lstStyle/>
          <a:p>
            <a:pPr algn="r"/>
            <a:fld id="{00000000-1234-1234-1234-123412341234}" type="slidenum">
              <a:rPr lang="en-US" sz="1200">
                <a:solidFill>
                  <a:schemeClr val="dk1"/>
                </a:solidFill>
              </a:rPr>
              <a:pPr algn="r"/>
              <a:t>6</a:t>
            </a:fld>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7: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268" name="Google Shape;268;p7: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710489" y="4460474"/>
            <a:ext cx="5681498" cy="4224603"/>
          </a:xfrm>
          <a:prstGeom prst="rect">
            <a:avLst/>
          </a:prstGeom>
        </p:spPr>
        <p:txBody>
          <a:bodyPr spcFirstLastPara="1" wrap="square" lIns="94207" tIns="47091" rIns="94207" bIns="47091" anchor="t" anchorCtr="0">
            <a:noAutofit/>
          </a:bodyPr>
          <a:lstStyle/>
          <a:p>
            <a:pPr marL="0" indent="0">
              <a:spcBef>
                <a:spcPts val="361"/>
              </a:spcBef>
            </a:pPr>
            <a:endParaRPr/>
          </a:p>
        </p:txBody>
      </p:sp>
      <p:sp>
        <p:nvSpPr>
          <p:cNvPr id="275" name="Google Shape;275;p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9:notes"/>
          <p:cNvSpPr txBox="1">
            <a:spLocks noGrp="1"/>
          </p:cNvSpPr>
          <p:nvPr>
            <p:ph type="body" idx="1"/>
          </p:nvPr>
        </p:nvSpPr>
        <p:spPr>
          <a:xfrm>
            <a:off x="710489" y="4460474"/>
            <a:ext cx="5681498" cy="4224603"/>
          </a:xfrm>
          <a:prstGeom prst="rect">
            <a:avLst/>
          </a:prstGeom>
          <a:noFill/>
          <a:ln>
            <a:noFill/>
          </a:ln>
        </p:spPr>
        <p:txBody>
          <a:bodyPr spcFirstLastPara="1" wrap="square" lIns="94207" tIns="47091" rIns="94207" bIns="47091" anchor="t" anchorCtr="0">
            <a:noAutofit/>
          </a:bodyPr>
          <a:lstStyle/>
          <a:p>
            <a:pPr marL="0" indent="0">
              <a:spcBef>
                <a:spcPts val="0"/>
              </a:spcBef>
            </a:pPr>
            <a:r>
              <a:rPr lang="en-US">
                <a:latin typeface="Arial"/>
                <a:ea typeface="Arial"/>
                <a:cs typeface="Arial"/>
                <a:sym typeface="Arial"/>
              </a:rPr>
              <a:t>Keep this slide?</a:t>
            </a:r>
            <a:endParaRPr/>
          </a:p>
        </p:txBody>
      </p:sp>
      <p:sp>
        <p:nvSpPr>
          <p:cNvPr id="284" name="Google Shape;284;p9:notes"/>
          <p:cNvSpPr txBox="1">
            <a:spLocks noGrp="1"/>
          </p:cNvSpPr>
          <p:nvPr>
            <p:ph type="sldNum" idx="12"/>
          </p:nvPr>
        </p:nvSpPr>
        <p:spPr>
          <a:xfrm>
            <a:off x="4023291" y="8916736"/>
            <a:ext cx="3077980" cy="469635"/>
          </a:xfrm>
          <a:prstGeom prst="rect">
            <a:avLst/>
          </a:prstGeom>
          <a:noFill/>
          <a:ln>
            <a:noFill/>
          </a:ln>
        </p:spPr>
        <p:txBody>
          <a:bodyPr spcFirstLastPara="1" wrap="square" lIns="94207" tIns="47091" rIns="94207" bIns="47091" anchor="b" anchorCtr="0">
            <a:noAutofit/>
          </a:bodyPr>
          <a:lstStyle/>
          <a:p>
            <a:pPr algn="r"/>
            <a:fld id="{00000000-1234-1234-1234-123412341234}" type="slidenum">
              <a:rPr lang="en-US" sz="1200">
                <a:solidFill>
                  <a:schemeClr val="dk1"/>
                </a:solidFill>
              </a:rPr>
              <a:pPr algn="r"/>
              <a:t>9</a:t>
            </a:fld>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7" descr="HD-ShadowLong.png"/>
          <p:cNvPicPr preferRelativeResize="0"/>
          <p:nvPr/>
        </p:nvPicPr>
        <p:blipFill rotWithShape="1">
          <a:blip r:embed="rId2">
            <a:alphaModFix/>
          </a:blip>
          <a:srcRect/>
          <a:stretch/>
        </p:blipFill>
        <p:spPr>
          <a:xfrm>
            <a:off x="1" y="4242851"/>
            <a:ext cx="6726063" cy="275942"/>
          </a:xfrm>
          <a:prstGeom prst="rect">
            <a:avLst/>
          </a:prstGeom>
          <a:noFill/>
          <a:ln>
            <a:noFill/>
          </a:ln>
        </p:spPr>
      </p:pic>
      <p:pic>
        <p:nvPicPr>
          <p:cNvPr id="18" name="Google Shape;18;p27" descr="HD-ShadowShort.png"/>
          <p:cNvPicPr preferRelativeResize="0"/>
          <p:nvPr/>
        </p:nvPicPr>
        <p:blipFill rotWithShape="1">
          <a:blip r:embed="rId3">
            <a:alphaModFix/>
          </a:blip>
          <a:srcRect/>
          <a:stretch/>
        </p:blipFill>
        <p:spPr>
          <a:xfrm>
            <a:off x="6833787" y="4243845"/>
            <a:ext cx="2307831" cy="276940"/>
          </a:xfrm>
          <a:prstGeom prst="rect">
            <a:avLst/>
          </a:prstGeom>
          <a:noFill/>
          <a:ln>
            <a:noFill/>
          </a:ln>
        </p:spPr>
      </p:pic>
      <p:sp>
        <p:nvSpPr>
          <p:cNvPr id="19" name="Google Shape;19;p27"/>
          <p:cNvSpPr/>
          <p:nvPr/>
        </p:nvSpPr>
        <p:spPr>
          <a:xfrm>
            <a:off x="0" y="2590078"/>
            <a:ext cx="6726064" cy="1660332"/>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7"/>
          <p:cNvSpPr/>
          <p:nvPr/>
        </p:nvSpPr>
        <p:spPr>
          <a:xfrm>
            <a:off x="6833787" y="2590078"/>
            <a:ext cx="2307832" cy="16603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7"/>
          <p:cNvSpPr txBox="1">
            <a:spLocks noGrp="1"/>
          </p:cNvSpPr>
          <p:nvPr>
            <p:ph type="ctrTitle"/>
          </p:nvPr>
        </p:nvSpPr>
        <p:spPr>
          <a:xfrm>
            <a:off x="510242" y="2733709"/>
            <a:ext cx="6069268" cy="137307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4800"/>
              <a:buFont typeface="Trebuchet M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7"/>
          <p:cNvSpPr txBox="1">
            <a:spLocks noGrp="1"/>
          </p:cNvSpPr>
          <p:nvPr>
            <p:ph type="subTitle" idx="1"/>
          </p:nvPr>
        </p:nvSpPr>
        <p:spPr>
          <a:xfrm>
            <a:off x="510241" y="4394040"/>
            <a:ext cx="6108101" cy="1117687"/>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27"/>
          <p:cNvSpPr txBox="1">
            <a:spLocks noGrp="1"/>
          </p:cNvSpPr>
          <p:nvPr>
            <p:ph type="dt" idx="10"/>
          </p:nvPr>
        </p:nvSpPr>
        <p:spPr>
          <a:xfrm>
            <a:off x="4555655"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ftr" idx="11"/>
          </p:nvPr>
        </p:nvSpPr>
        <p:spPr>
          <a:xfrm>
            <a:off x="533401" y="5936189"/>
            <a:ext cx="4021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sldNum" idx="12"/>
          </p:nvPr>
        </p:nvSpPr>
        <p:spPr>
          <a:xfrm>
            <a:off x="7010399" y="2750337"/>
            <a:ext cx="1370293" cy="1356442"/>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4"/>
        <p:cNvGrpSpPr/>
        <p:nvPr/>
      </p:nvGrpSpPr>
      <p:grpSpPr>
        <a:xfrm>
          <a:off x="0" y="0"/>
          <a:ext cx="0" cy="0"/>
          <a:chOff x="0" y="0"/>
          <a:chExt cx="0" cy="0"/>
        </a:xfrm>
      </p:grpSpPr>
      <p:grpSp>
        <p:nvGrpSpPr>
          <p:cNvPr id="115" name="Google Shape;115;p36"/>
          <p:cNvGrpSpPr/>
          <p:nvPr/>
        </p:nvGrpSpPr>
        <p:grpSpPr>
          <a:xfrm>
            <a:off x="0" y="4572000"/>
            <a:ext cx="9161969" cy="1677035"/>
            <a:chOff x="0" y="2895600"/>
            <a:chExt cx="9161969" cy="1677035"/>
          </a:xfrm>
        </p:grpSpPr>
        <p:pic>
          <p:nvPicPr>
            <p:cNvPr id="116" name="Google Shape;116;p36"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17" name="Google Shape;117;p36"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18" name="Google Shape;118;p36"/>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6"/>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36"/>
          <p:cNvSpPr txBox="1">
            <a:spLocks noGrp="1"/>
          </p:cNvSpPr>
          <p:nvPr>
            <p:ph type="title"/>
          </p:nvPr>
        </p:nvSpPr>
        <p:spPr>
          <a:xfrm>
            <a:off x="533403" y="4711617"/>
            <a:ext cx="6894770" cy="54448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6"/>
          <p:cNvSpPr>
            <a:spLocks noGrp="1"/>
          </p:cNvSpPr>
          <p:nvPr>
            <p:ph type="pic" idx="2"/>
          </p:nvPr>
        </p:nvSpPr>
        <p:spPr>
          <a:xfrm>
            <a:off x="531639" y="609598"/>
            <a:ext cx="6896534" cy="3589575"/>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22" name="Google Shape;122;p36"/>
          <p:cNvSpPr txBox="1">
            <a:spLocks noGrp="1"/>
          </p:cNvSpPr>
          <p:nvPr>
            <p:ph type="body" idx="1"/>
          </p:nvPr>
        </p:nvSpPr>
        <p:spPr>
          <a:xfrm>
            <a:off x="533401" y="5256098"/>
            <a:ext cx="6894772" cy="5478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23" name="Google Shape;123;p36"/>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6"/>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6"/>
          <p:cNvSpPr txBox="1">
            <a:spLocks noGrp="1"/>
          </p:cNvSpPr>
          <p:nvPr>
            <p:ph type="sldNum" idx="12"/>
          </p:nvPr>
        </p:nvSpPr>
        <p:spPr>
          <a:xfrm>
            <a:off x="7856438" y="4711310"/>
            <a:ext cx="1149836"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6"/>
        <p:cNvGrpSpPr/>
        <p:nvPr/>
      </p:nvGrpSpPr>
      <p:grpSpPr>
        <a:xfrm>
          <a:off x="0" y="0"/>
          <a:ext cx="0" cy="0"/>
          <a:chOff x="0" y="0"/>
          <a:chExt cx="0" cy="0"/>
        </a:xfrm>
      </p:grpSpPr>
      <p:grpSp>
        <p:nvGrpSpPr>
          <p:cNvPr id="127" name="Google Shape;127;p37"/>
          <p:cNvGrpSpPr/>
          <p:nvPr/>
        </p:nvGrpSpPr>
        <p:grpSpPr>
          <a:xfrm>
            <a:off x="0" y="4572000"/>
            <a:ext cx="9161969" cy="1677035"/>
            <a:chOff x="0" y="2895600"/>
            <a:chExt cx="9161969" cy="1677035"/>
          </a:xfrm>
        </p:grpSpPr>
        <p:pic>
          <p:nvPicPr>
            <p:cNvPr id="128" name="Google Shape;128;p37"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29" name="Google Shape;129;p37"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30" name="Google Shape;130;p37"/>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7"/>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7"/>
          <p:cNvSpPr txBox="1">
            <a:spLocks noGrp="1"/>
          </p:cNvSpPr>
          <p:nvPr>
            <p:ph type="title"/>
          </p:nvPr>
        </p:nvSpPr>
        <p:spPr>
          <a:xfrm>
            <a:off x="524255" y="609597"/>
            <a:ext cx="6896534" cy="35927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7"/>
          <p:cNvSpPr txBox="1">
            <a:spLocks noGrp="1"/>
          </p:cNvSpPr>
          <p:nvPr>
            <p:ph type="body" idx="1"/>
          </p:nvPr>
        </p:nvSpPr>
        <p:spPr>
          <a:xfrm>
            <a:off x="531638" y="4710340"/>
            <a:ext cx="6889151" cy="110176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4" name="Google Shape;134;p37"/>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7"/>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7"/>
          <p:cNvSpPr txBox="1">
            <a:spLocks noGrp="1"/>
          </p:cNvSpPr>
          <p:nvPr>
            <p:ph type="sldNum" idx="12"/>
          </p:nvPr>
        </p:nvSpPr>
        <p:spPr>
          <a:xfrm>
            <a:off x="7856438" y="4711616"/>
            <a:ext cx="1149836"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7"/>
        <p:cNvGrpSpPr/>
        <p:nvPr/>
      </p:nvGrpSpPr>
      <p:grpSpPr>
        <a:xfrm>
          <a:off x="0" y="0"/>
          <a:ext cx="0" cy="0"/>
          <a:chOff x="0" y="0"/>
          <a:chExt cx="0" cy="0"/>
        </a:xfrm>
      </p:grpSpPr>
      <p:grpSp>
        <p:nvGrpSpPr>
          <p:cNvPr id="138" name="Google Shape;138;p38"/>
          <p:cNvGrpSpPr/>
          <p:nvPr/>
        </p:nvGrpSpPr>
        <p:grpSpPr>
          <a:xfrm>
            <a:off x="0" y="4572000"/>
            <a:ext cx="9161969" cy="1677035"/>
            <a:chOff x="0" y="2895600"/>
            <a:chExt cx="9161969" cy="1677035"/>
          </a:xfrm>
        </p:grpSpPr>
        <p:pic>
          <p:nvPicPr>
            <p:cNvPr id="139" name="Google Shape;139;p38"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40" name="Google Shape;140;p38"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41" name="Google Shape;141;p38"/>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8"/>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38"/>
          <p:cNvSpPr txBox="1">
            <a:spLocks noGrp="1"/>
          </p:cNvSpPr>
          <p:nvPr>
            <p:ph type="title"/>
          </p:nvPr>
        </p:nvSpPr>
        <p:spPr>
          <a:xfrm>
            <a:off x="767921" y="616983"/>
            <a:ext cx="6425147" cy="30360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8"/>
          <p:cNvSpPr txBox="1">
            <a:spLocks noGrp="1"/>
          </p:cNvSpPr>
          <p:nvPr>
            <p:ph type="body" idx="1"/>
          </p:nvPr>
        </p:nvSpPr>
        <p:spPr>
          <a:xfrm>
            <a:off x="989438" y="3660763"/>
            <a:ext cx="5987731" cy="5489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5" name="Google Shape;145;p38"/>
          <p:cNvSpPr txBox="1">
            <a:spLocks noGrp="1"/>
          </p:cNvSpPr>
          <p:nvPr>
            <p:ph type="body" idx="2"/>
          </p:nvPr>
        </p:nvSpPr>
        <p:spPr>
          <a:xfrm>
            <a:off x="531638" y="4710340"/>
            <a:ext cx="6903919" cy="110176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6" name="Google Shape;146;p38"/>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8"/>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8"/>
          <p:cNvSpPr txBox="1">
            <a:spLocks noGrp="1"/>
          </p:cNvSpPr>
          <p:nvPr>
            <p:ph type="sldNum" idx="12"/>
          </p:nvPr>
        </p:nvSpPr>
        <p:spPr>
          <a:xfrm>
            <a:off x="7856438" y="4709926"/>
            <a:ext cx="1149836"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149" name="Google Shape;149;p38"/>
          <p:cNvSpPr txBox="1"/>
          <p:nvPr/>
        </p:nvSpPr>
        <p:spPr>
          <a:xfrm>
            <a:off x="270932" y="748116"/>
            <a:ext cx="5334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7200"/>
              <a:buFont typeface="Arial"/>
              <a:buNone/>
            </a:pPr>
            <a:r>
              <a:rPr lang="en-US" sz="7200" b="0" cap="none">
                <a:solidFill>
                  <a:schemeClr val="lt1"/>
                </a:solidFill>
                <a:latin typeface="Arial"/>
                <a:ea typeface="Arial"/>
                <a:cs typeface="Arial"/>
                <a:sym typeface="Arial"/>
              </a:rPr>
              <a:t>“</a:t>
            </a:r>
            <a:endParaRPr/>
          </a:p>
        </p:txBody>
      </p:sp>
      <p:sp>
        <p:nvSpPr>
          <p:cNvPr id="150" name="Google Shape;150;p38"/>
          <p:cNvSpPr txBox="1"/>
          <p:nvPr/>
        </p:nvSpPr>
        <p:spPr>
          <a:xfrm>
            <a:off x="6967191" y="2998573"/>
            <a:ext cx="457200" cy="58477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7200"/>
              <a:buFont typeface="Arial"/>
              <a:buNone/>
            </a:pPr>
            <a:r>
              <a:rPr lang="en-US" sz="7200" b="0" cap="none">
                <a:solidFill>
                  <a:schemeClr val="l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51"/>
        <p:cNvGrpSpPr/>
        <p:nvPr/>
      </p:nvGrpSpPr>
      <p:grpSpPr>
        <a:xfrm>
          <a:off x="0" y="0"/>
          <a:ext cx="0" cy="0"/>
          <a:chOff x="0" y="0"/>
          <a:chExt cx="0" cy="0"/>
        </a:xfrm>
      </p:grpSpPr>
      <p:grpSp>
        <p:nvGrpSpPr>
          <p:cNvPr id="152" name="Google Shape;152;p39"/>
          <p:cNvGrpSpPr/>
          <p:nvPr/>
        </p:nvGrpSpPr>
        <p:grpSpPr>
          <a:xfrm>
            <a:off x="0" y="4572000"/>
            <a:ext cx="9161969" cy="1677035"/>
            <a:chOff x="0" y="2895600"/>
            <a:chExt cx="9161969" cy="1677035"/>
          </a:xfrm>
        </p:grpSpPr>
        <p:pic>
          <p:nvPicPr>
            <p:cNvPr id="153" name="Google Shape;153;p39"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54" name="Google Shape;154;p39"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55" name="Google Shape;155;p39"/>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9"/>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9"/>
          <p:cNvSpPr txBox="1">
            <a:spLocks noGrp="1"/>
          </p:cNvSpPr>
          <p:nvPr>
            <p:ph type="title"/>
          </p:nvPr>
        </p:nvSpPr>
        <p:spPr>
          <a:xfrm>
            <a:off x="531638" y="4710340"/>
            <a:ext cx="6896534" cy="5898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39"/>
          <p:cNvSpPr txBox="1">
            <a:spLocks noGrp="1"/>
          </p:cNvSpPr>
          <p:nvPr>
            <p:ph type="body" idx="1"/>
          </p:nvPr>
        </p:nvSpPr>
        <p:spPr>
          <a:xfrm>
            <a:off x="531639" y="5300150"/>
            <a:ext cx="6896534" cy="511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59" name="Google Shape;159;p39"/>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9"/>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9"/>
          <p:cNvSpPr txBox="1">
            <a:spLocks noGrp="1"/>
          </p:cNvSpPr>
          <p:nvPr>
            <p:ph type="sldNum" idx="12"/>
          </p:nvPr>
        </p:nvSpPr>
        <p:spPr>
          <a:xfrm>
            <a:off x="7856438" y="4709926"/>
            <a:ext cx="1149836"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62"/>
        <p:cNvGrpSpPr/>
        <p:nvPr/>
      </p:nvGrpSpPr>
      <p:grpSpPr>
        <a:xfrm>
          <a:off x="0" y="0"/>
          <a:ext cx="0" cy="0"/>
          <a:chOff x="0" y="0"/>
          <a:chExt cx="0" cy="0"/>
        </a:xfrm>
      </p:grpSpPr>
      <p:grpSp>
        <p:nvGrpSpPr>
          <p:cNvPr id="163" name="Google Shape;163;p40"/>
          <p:cNvGrpSpPr/>
          <p:nvPr/>
        </p:nvGrpSpPr>
        <p:grpSpPr>
          <a:xfrm>
            <a:off x="0" y="609600"/>
            <a:ext cx="9161969" cy="1677035"/>
            <a:chOff x="0" y="2895600"/>
            <a:chExt cx="9161969" cy="1677035"/>
          </a:xfrm>
        </p:grpSpPr>
        <p:pic>
          <p:nvPicPr>
            <p:cNvPr id="164" name="Google Shape;164;p40"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65" name="Google Shape;165;p40"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66" name="Google Shape;166;p40"/>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0"/>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40"/>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0"/>
          <p:cNvSpPr txBox="1">
            <a:spLocks noGrp="1"/>
          </p:cNvSpPr>
          <p:nvPr>
            <p:ph type="body" idx="1"/>
          </p:nvPr>
        </p:nvSpPr>
        <p:spPr>
          <a:xfrm>
            <a:off x="532629" y="2329489"/>
            <a:ext cx="219456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0" name="Google Shape;170;p40"/>
          <p:cNvSpPr txBox="1">
            <a:spLocks noGrp="1"/>
          </p:cNvSpPr>
          <p:nvPr>
            <p:ph type="body" idx="2"/>
          </p:nvPr>
        </p:nvSpPr>
        <p:spPr>
          <a:xfrm>
            <a:off x="539777" y="3015290"/>
            <a:ext cx="219456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1" name="Google Shape;171;p40"/>
          <p:cNvSpPr txBox="1">
            <a:spLocks noGrp="1"/>
          </p:cNvSpPr>
          <p:nvPr>
            <p:ph type="body" idx="3"/>
          </p:nvPr>
        </p:nvSpPr>
        <p:spPr>
          <a:xfrm>
            <a:off x="2878413" y="2336873"/>
            <a:ext cx="219456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2" name="Google Shape;172;p40"/>
          <p:cNvSpPr txBox="1">
            <a:spLocks noGrp="1"/>
          </p:cNvSpPr>
          <p:nvPr>
            <p:ph type="body" idx="4"/>
          </p:nvPr>
        </p:nvSpPr>
        <p:spPr>
          <a:xfrm>
            <a:off x="2879710" y="3007906"/>
            <a:ext cx="219456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3" name="Google Shape;173;p40"/>
          <p:cNvSpPr txBox="1">
            <a:spLocks noGrp="1"/>
          </p:cNvSpPr>
          <p:nvPr>
            <p:ph type="body" idx="5"/>
          </p:nvPr>
        </p:nvSpPr>
        <p:spPr>
          <a:xfrm>
            <a:off x="5226136" y="2336873"/>
            <a:ext cx="219456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4" name="Google Shape;174;p40"/>
          <p:cNvSpPr txBox="1">
            <a:spLocks noGrp="1"/>
          </p:cNvSpPr>
          <p:nvPr>
            <p:ph type="body" idx="6"/>
          </p:nvPr>
        </p:nvSpPr>
        <p:spPr>
          <a:xfrm>
            <a:off x="5233520" y="3007905"/>
            <a:ext cx="219456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5" name="Google Shape;175;p40"/>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0"/>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0"/>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78"/>
        <p:cNvGrpSpPr/>
        <p:nvPr/>
      </p:nvGrpSpPr>
      <p:grpSpPr>
        <a:xfrm>
          <a:off x="0" y="0"/>
          <a:ext cx="0" cy="0"/>
          <a:chOff x="0" y="0"/>
          <a:chExt cx="0" cy="0"/>
        </a:xfrm>
      </p:grpSpPr>
      <p:grpSp>
        <p:nvGrpSpPr>
          <p:cNvPr id="179" name="Google Shape;179;p41"/>
          <p:cNvGrpSpPr/>
          <p:nvPr/>
        </p:nvGrpSpPr>
        <p:grpSpPr>
          <a:xfrm>
            <a:off x="0" y="609600"/>
            <a:ext cx="9161969" cy="1677035"/>
            <a:chOff x="0" y="2895600"/>
            <a:chExt cx="9161969" cy="1677035"/>
          </a:xfrm>
        </p:grpSpPr>
        <p:pic>
          <p:nvPicPr>
            <p:cNvPr id="180" name="Google Shape;180;p41"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81" name="Google Shape;181;p41"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82" name="Google Shape;182;p41"/>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1"/>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41"/>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41"/>
          <p:cNvSpPr txBox="1">
            <a:spLocks noGrp="1"/>
          </p:cNvSpPr>
          <p:nvPr>
            <p:ph type="body" idx="1"/>
          </p:nvPr>
        </p:nvSpPr>
        <p:spPr>
          <a:xfrm>
            <a:off x="532391" y="4297503"/>
            <a:ext cx="2192257"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6" name="Google Shape;186;p41"/>
          <p:cNvSpPr>
            <a:spLocks noGrp="1"/>
          </p:cNvSpPr>
          <p:nvPr>
            <p:ph type="pic" idx="2"/>
          </p:nvPr>
        </p:nvSpPr>
        <p:spPr>
          <a:xfrm>
            <a:off x="532391" y="2336873"/>
            <a:ext cx="2192257"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87" name="Google Shape;187;p41"/>
          <p:cNvSpPr txBox="1">
            <a:spLocks noGrp="1"/>
          </p:cNvSpPr>
          <p:nvPr>
            <p:ph type="body" idx="3"/>
          </p:nvPr>
        </p:nvSpPr>
        <p:spPr>
          <a:xfrm>
            <a:off x="532391" y="4873765"/>
            <a:ext cx="2192257"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88" name="Google Shape;188;p41"/>
          <p:cNvSpPr txBox="1">
            <a:spLocks noGrp="1"/>
          </p:cNvSpPr>
          <p:nvPr>
            <p:ph type="body" idx="4"/>
          </p:nvPr>
        </p:nvSpPr>
        <p:spPr>
          <a:xfrm>
            <a:off x="2870497" y="4297503"/>
            <a:ext cx="221507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9" name="Google Shape;189;p41"/>
          <p:cNvSpPr>
            <a:spLocks noGrp="1"/>
          </p:cNvSpPr>
          <p:nvPr>
            <p:ph type="pic" idx="5"/>
          </p:nvPr>
        </p:nvSpPr>
        <p:spPr>
          <a:xfrm>
            <a:off x="2870497" y="2336873"/>
            <a:ext cx="2215070"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90" name="Google Shape;190;p41"/>
          <p:cNvSpPr txBox="1">
            <a:spLocks noGrp="1"/>
          </p:cNvSpPr>
          <p:nvPr>
            <p:ph type="body" idx="6"/>
          </p:nvPr>
        </p:nvSpPr>
        <p:spPr>
          <a:xfrm>
            <a:off x="2869483" y="4873764"/>
            <a:ext cx="2218004"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91" name="Google Shape;191;p41"/>
          <p:cNvSpPr txBox="1">
            <a:spLocks noGrp="1"/>
          </p:cNvSpPr>
          <p:nvPr>
            <p:ph type="body" idx="7"/>
          </p:nvPr>
        </p:nvSpPr>
        <p:spPr>
          <a:xfrm>
            <a:off x="5231028" y="4297503"/>
            <a:ext cx="2194333"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92" name="Google Shape;192;p41"/>
          <p:cNvSpPr>
            <a:spLocks noGrp="1"/>
          </p:cNvSpPr>
          <p:nvPr>
            <p:ph type="pic" idx="8"/>
          </p:nvPr>
        </p:nvSpPr>
        <p:spPr>
          <a:xfrm>
            <a:off x="5231027" y="2336873"/>
            <a:ext cx="2194333"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93" name="Google Shape;193;p41"/>
          <p:cNvSpPr txBox="1">
            <a:spLocks noGrp="1"/>
          </p:cNvSpPr>
          <p:nvPr>
            <p:ph type="body" idx="9"/>
          </p:nvPr>
        </p:nvSpPr>
        <p:spPr>
          <a:xfrm>
            <a:off x="5230934" y="4873762"/>
            <a:ext cx="2197239"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94" name="Google Shape;194;p41"/>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41"/>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1"/>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7"/>
        <p:cNvGrpSpPr/>
        <p:nvPr/>
      </p:nvGrpSpPr>
      <p:grpSpPr>
        <a:xfrm>
          <a:off x="0" y="0"/>
          <a:ext cx="0" cy="0"/>
          <a:chOff x="0" y="0"/>
          <a:chExt cx="0" cy="0"/>
        </a:xfrm>
      </p:grpSpPr>
      <p:grpSp>
        <p:nvGrpSpPr>
          <p:cNvPr id="198" name="Google Shape;198;p42"/>
          <p:cNvGrpSpPr/>
          <p:nvPr/>
        </p:nvGrpSpPr>
        <p:grpSpPr>
          <a:xfrm>
            <a:off x="0" y="609600"/>
            <a:ext cx="9161969" cy="1677035"/>
            <a:chOff x="0" y="2895600"/>
            <a:chExt cx="9161969" cy="1677035"/>
          </a:xfrm>
        </p:grpSpPr>
        <p:pic>
          <p:nvPicPr>
            <p:cNvPr id="199" name="Google Shape;199;p42"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200" name="Google Shape;200;p42"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201" name="Google Shape;201;p42"/>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2"/>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42"/>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42"/>
          <p:cNvSpPr txBox="1">
            <a:spLocks noGrp="1"/>
          </p:cNvSpPr>
          <p:nvPr>
            <p:ph type="body" idx="1"/>
          </p:nvPr>
        </p:nvSpPr>
        <p:spPr>
          <a:xfrm rot="5400000">
            <a:off x="2177436" y="692836"/>
            <a:ext cx="3599316" cy="68873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5" name="Google Shape;205;p42"/>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2"/>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2"/>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8"/>
        <p:cNvGrpSpPr/>
        <p:nvPr/>
      </p:nvGrpSpPr>
      <p:grpSpPr>
        <a:xfrm>
          <a:off x="0" y="0"/>
          <a:ext cx="0" cy="0"/>
          <a:chOff x="0" y="0"/>
          <a:chExt cx="0" cy="0"/>
        </a:xfrm>
      </p:grpSpPr>
      <p:grpSp>
        <p:nvGrpSpPr>
          <p:cNvPr id="209" name="Google Shape;209;p43"/>
          <p:cNvGrpSpPr/>
          <p:nvPr/>
        </p:nvGrpSpPr>
        <p:grpSpPr>
          <a:xfrm rot="5400000">
            <a:off x="4575305" y="2747178"/>
            <a:ext cx="6862555" cy="1368199"/>
            <a:chOff x="2281445" y="609600"/>
            <a:chExt cx="6862555" cy="1368199"/>
          </a:xfrm>
        </p:grpSpPr>
        <p:sp>
          <p:nvSpPr>
            <p:cNvPr id="210" name="Google Shape;210;p43"/>
            <p:cNvSpPr/>
            <p:nvPr/>
          </p:nvSpPr>
          <p:spPr>
            <a:xfrm>
              <a:off x="2281445" y="609601"/>
              <a:ext cx="5285695"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3"/>
            <p:cNvSpPr/>
            <p:nvPr/>
          </p:nvSpPr>
          <p:spPr>
            <a:xfrm>
              <a:off x="7710769" y="609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43"/>
          <p:cNvSpPr txBox="1">
            <a:spLocks noGrp="1"/>
          </p:cNvSpPr>
          <p:nvPr>
            <p:ph type="title"/>
          </p:nvPr>
        </p:nvSpPr>
        <p:spPr>
          <a:xfrm rot="5400000">
            <a:off x="5768631" y="2305764"/>
            <a:ext cx="4461936" cy="10696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43"/>
          <p:cNvSpPr txBox="1">
            <a:spLocks noGrp="1"/>
          </p:cNvSpPr>
          <p:nvPr>
            <p:ph type="body" idx="1"/>
          </p:nvPr>
        </p:nvSpPr>
        <p:spPr>
          <a:xfrm rot="5400000">
            <a:off x="1135126" y="-15287"/>
            <a:ext cx="5326589" cy="65763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4" name="Google Shape;214;p43"/>
          <p:cNvSpPr txBox="1">
            <a:spLocks noGrp="1"/>
          </p:cNvSpPr>
          <p:nvPr>
            <p:ph type="dt" idx="10"/>
          </p:nvPr>
        </p:nvSpPr>
        <p:spPr>
          <a:xfrm>
            <a:off x="5029144"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43"/>
          <p:cNvSpPr txBox="1">
            <a:spLocks noGrp="1"/>
          </p:cNvSpPr>
          <p:nvPr>
            <p:ph type="ftr" idx="11"/>
          </p:nvPr>
        </p:nvSpPr>
        <p:spPr>
          <a:xfrm>
            <a:off x="510241" y="5936189"/>
            <a:ext cx="451895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43"/>
          <p:cNvSpPr txBox="1">
            <a:spLocks noGrp="1"/>
          </p:cNvSpPr>
          <p:nvPr>
            <p:ph type="sldNum" idx="12"/>
          </p:nvPr>
        </p:nvSpPr>
        <p:spPr>
          <a:xfrm>
            <a:off x="7431152" y="5432500"/>
            <a:ext cx="1149636" cy="12731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3600">
                <a:solidFill>
                  <a:schemeClr val="lt1"/>
                </a:solidFill>
                <a:latin typeface="Arial"/>
                <a:ea typeface="Arial"/>
                <a:cs typeface="Arial"/>
                <a:sym typeface="Arial"/>
              </a:defRPr>
            </a:lvl1pPr>
            <a:lvl2pPr marL="0" marR="0" lvl="1" indent="0" algn="ctr">
              <a:spcBef>
                <a:spcPts val="0"/>
              </a:spcBef>
              <a:spcAft>
                <a:spcPts val="0"/>
              </a:spcAft>
              <a:buNone/>
              <a:defRPr sz="3600">
                <a:solidFill>
                  <a:schemeClr val="lt1"/>
                </a:solidFill>
                <a:latin typeface="Arial"/>
                <a:ea typeface="Arial"/>
                <a:cs typeface="Arial"/>
                <a:sym typeface="Arial"/>
              </a:defRPr>
            </a:lvl2pPr>
            <a:lvl3pPr marL="0" marR="0" lvl="2" indent="0" algn="ctr">
              <a:spcBef>
                <a:spcPts val="0"/>
              </a:spcBef>
              <a:spcAft>
                <a:spcPts val="0"/>
              </a:spcAft>
              <a:buNone/>
              <a:defRPr sz="3600">
                <a:solidFill>
                  <a:schemeClr val="lt1"/>
                </a:solidFill>
                <a:latin typeface="Arial"/>
                <a:ea typeface="Arial"/>
                <a:cs typeface="Arial"/>
                <a:sym typeface="Arial"/>
              </a:defRPr>
            </a:lvl3pPr>
            <a:lvl4pPr marL="0" marR="0" lvl="3" indent="0" algn="ctr">
              <a:spcBef>
                <a:spcPts val="0"/>
              </a:spcBef>
              <a:spcAft>
                <a:spcPts val="0"/>
              </a:spcAft>
              <a:buNone/>
              <a:defRPr sz="3600">
                <a:solidFill>
                  <a:schemeClr val="lt1"/>
                </a:solidFill>
                <a:latin typeface="Arial"/>
                <a:ea typeface="Arial"/>
                <a:cs typeface="Arial"/>
                <a:sym typeface="Arial"/>
              </a:defRPr>
            </a:lvl4pPr>
            <a:lvl5pPr marL="0" marR="0" lvl="4" indent="0" algn="ctr">
              <a:spcBef>
                <a:spcPts val="0"/>
              </a:spcBef>
              <a:spcAft>
                <a:spcPts val="0"/>
              </a:spcAft>
              <a:buNone/>
              <a:defRPr sz="3600">
                <a:solidFill>
                  <a:schemeClr val="lt1"/>
                </a:solidFill>
                <a:latin typeface="Arial"/>
                <a:ea typeface="Arial"/>
                <a:cs typeface="Arial"/>
                <a:sym typeface="Arial"/>
              </a:defRPr>
            </a:lvl5pPr>
            <a:lvl6pPr marL="0" marR="0" lvl="5" indent="0" algn="ctr">
              <a:spcBef>
                <a:spcPts val="0"/>
              </a:spcBef>
              <a:spcAft>
                <a:spcPts val="0"/>
              </a:spcAft>
              <a:buNone/>
              <a:defRPr sz="3600">
                <a:solidFill>
                  <a:schemeClr val="lt1"/>
                </a:solidFill>
                <a:latin typeface="Arial"/>
                <a:ea typeface="Arial"/>
                <a:cs typeface="Arial"/>
                <a:sym typeface="Arial"/>
              </a:defRPr>
            </a:lvl6pPr>
            <a:lvl7pPr marL="0" marR="0" lvl="6" indent="0" algn="ctr">
              <a:spcBef>
                <a:spcPts val="0"/>
              </a:spcBef>
              <a:spcAft>
                <a:spcPts val="0"/>
              </a:spcAft>
              <a:buNone/>
              <a:defRPr sz="3600">
                <a:solidFill>
                  <a:schemeClr val="lt1"/>
                </a:solidFill>
                <a:latin typeface="Arial"/>
                <a:ea typeface="Arial"/>
                <a:cs typeface="Arial"/>
                <a:sym typeface="Arial"/>
              </a:defRPr>
            </a:lvl7pPr>
            <a:lvl8pPr marL="0" marR="0" lvl="7" indent="0" algn="ctr">
              <a:spcBef>
                <a:spcPts val="0"/>
              </a:spcBef>
              <a:spcAft>
                <a:spcPts val="0"/>
              </a:spcAft>
              <a:buNone/>
              <a:defRPr sz="3600">
                <a:solidFill>
                  <a:schemeClr val="lt1"/>
                </a:solidFill>
                <a:latin typeface="Arial"/>
                <a:ea typeface="Arial"/>
                <a:cs typeface="Arial"/>
                <a:sym typeface="Arial"/>
              </a:defRPr>
            </a:lvl8pPr>
            <a:lvl9pPr marL="0" marR="0" lvl="8" indent="0" algn="ctr">
              <a:spcBef>
                <a:spcPts val="0"/>
              </a:spcBef>
              <a:spcAft>
                <a:spcPts val="0"/>
              </a:spcAft>
              <a:buNone/>
              <a:defRPr sz="36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grpSp>
        <p:nvGrpSpPr>
          <p:cNvPr id="27" name="Google Shape;27;p28"/>
          <p:cNvGrpSpPr/>
          <p:nvPr/>
        </p:nvGrpSpPr>
        <p:grpSpPr>
          <a:xfrm>
            <a:off x="0" y="609600"/>
            <a:ext cx="9161969" cy="1677035"/>
            <a:chOff x="0" y="2895600"/>
            <a:chExt cx="9161969" cy="1677035"/>
          </a:xfrm>
        </p:grpSpPr>
        <p:pic>
          <p:nvPicPr>
            <p:cNvPr id="28" name="Google Shape;28;p28"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29" name="Google Shape;29;p28"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30" name="Google Shape;30;p28"/>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8"/>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8"/>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28"/>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grpSp>
        <p:nvGrpSpPr>
          <p:cNvPr id="38" name="Google Shape;38;p29"/>
          <p:cNvGrpSpPr/>
          <p:nvPr/>
        </p:nvGrpSpPr>
        <p:grpSpPr>
          <a:xfrm>
            <a:off x="0" y="609600"/>
            <a:ext cx="9161969" cy="1677035"/>
            <a:chOff x="0" y="2895600"/>
            <a:chExt cx="9161969" cy="1677035"/>
          </a:xfrm>
        </p:grpSpPr>
        <p:pic>
          <p:nvPicPr>
            <p:cNvPr id="39" name="Google Shape;39;p29"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40" name="Google Shape;40;p29"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41" name="Google Shape;41;p29"/>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9"/>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29"/>
          <p:cNvSpPr txBox="1">
            <a:spLocks noGrp="1"/>
          </p:cNvSpPr>
          <p:nvPr>
            <p:ph type="title"/>
          </p:nvPr>
        </p:nvSpPr>
        <p:spPr>
          <a:xfrm>
            <a:off x="533400" y="753228"/>
            <a:ext cx="688739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9"/>
          <p:cNvSpPr txBox="1">
            <a:spLocks noGrp="1"/>
          </p:cNvSpPr>
          <p:nvPr>
            <p:ph type="body" idx="1"/>
          </p:nvPr>
        </p:nvSpPr>
        <p:spPr>
          <a:xfrm>
            <a:off x="533400" y="2336873"/>
            <a:ext cx="3357899"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29"/>
          <p:cNvSpPr txBox="1">
            <a:spLocks noGrp="1"/>
          </p:cNvSpPr>
          <p:nvPr>
            <p:ph type="body" idx="2"/>
          </p:nvPr>
        </p:nvSpPr>
        <p:spPr>
          <a:xfrm>
            <a:off x="4061128" y="2336873"/>
            <a:ext cx="3359661"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29"/>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pic>
        <p:nvPicPr>
          <p:cNvPr id="50" name="Google Shape;50;p30" descr="HD-ShadowShort.png"/>
          <p:cNvPicPr preferRelativeResize="0"/>
          <p:nvPr/>
        </p:nvPicPr>
        <p:blipFill rotWithShape="1">
          <a:blip r:embed="rId2">
            <a:alphaModFix/>
          </a:blip>
          <a:srcRect r="9870"/>
          <a:stretch/>
        </p:blipFill>
        <p:spPr>
          <a:xfrm>
            <a:off x="7717217" y="1973262"/>
            <a:ext cx="1444752" cy="144270"/>
          </a:xfrm>
          <a:prstGeom prst="rect">
            <a:avLst/>
          </a:prstGeom>
          <a:noFill/>
          <a:ln>
            <a:noFill/>
          </a:ln>
        </p:spPr>
      </p:pic>
      <p:sp>
        <p:nvSpPr>
          <p:cNvPr id="51" name="Google Shape;51;p30"/>
          <p:cNvSpPr/>
          <p:nvPr/>
        </p:nvSpPr>
        <p:spPr>
          <a:xfrm>
            <a:off x="7710769" y="609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0"/>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0"/>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grpSp>
        <p:nvGrpSpPr>
          <p:cNvPr id="56" name="Google Shape;56;p31"/>
          <p:cNvGrpSpPr/>
          <p:nvPr/>
        </p:nvGrpSpPr>
        <p:grpSpPr>
          <a:xfrm>
            <a:off x="0" y="2728432"/>
            <a:ext cx="9161969" cy="1677035"/>
            <a:chOff x="0" y="2895600"/>
            <a:chExt cx="9161969" cy="1677035"/>
          </a:xfrm>
        </p:grpSpPr>
        <p:pic>
          <p:nvPicPr>
            <p:cNvPr id="57" name="Google Shape;57;p31"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58" name="Google Shape;58;p31"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59" name="Google Shape;59;p31"/>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1"/>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31"/>
          <p:cNvSpPr txBox="1">
            <a:spLocks noGrp="1"/>
          </p:cNvSpPr>
          <p:nvPr>
            <p:ph type="title"/>
          </p:nvPr>
        </p:nvSpPr>
        <p:spPr>
          <a:xfrm>
            <a:off x="531639" y="2869895"/>
            <a:ext cx="6889150" cy="109078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531639" y="4232172"/>
            <a:ext cx="6889150" cy="17040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63" name="Google Shape;63;p31"/>
          <p:cNvSpPr txBox="1">
            <a:spLocks noGrp="1"/>
          </p:cNvSpPr>
          <p:nvPr>
            <p:ph type="dt" idx="10"/>
          </p:nvPr>
        </p:nvSpPr>
        <p:spPr>
          <a:xfrm>
            <a:off x="5365810"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7856438" y="2869896"/>
            <a:ext cx="1149836"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grpSp>
        <p:nvGrpSpPr>
          <p:cNvPr id="67" name="Google Shape;67;p32"/>
          <p:cNvGrpSpPr/>
          <p:nvPr/>
        </p:nvGrpSpPr>
        <p:grpSpPr>
          <a:xfrm>
            <a:off x="0" y="609600"/>
            <a:ext cx="9161969" cy="1677035"/>
            <a:chOff x="0" y="2895600"/>
            <a:chExt cx="9161969" cy="1677035"/>
          </a:xfrm>
        </p:grpSpPr>
        <p:pic>
          <p:nvPicPr>
            <p:cNvPr id="68" name="Google Shape;68;p32"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69" name="Google Shape;69;p32"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70" name="Google Shape;70;p32"/>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2"/>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32"/>
          <p:cNvSpPr txBox="1">
            <a:spLocks noGrp="1"/>
          </p:cNvSpPr>
          <p:nvPr>
            <p:ph type="title"/>
          </p:nvPr>
        </p:nvSpPr>
        <p:spPr>
          <a:xfrm>
            <a:off x="531639" y="753230"/>
            <a:ext cx="6896534" cy="10809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2"/>
          <p:cNvSpPr txBox="1">
            <a:spLocks noGrp="1"/>
          </p:cNvSpPr>
          <p:nvPr>
            <p:ph type="body" idx="1"/>
          </p:nvPr>
        </p:nvSpPr>
        <p:spPr>
          <a:xfrm>
            <a:off x="760988" y="2336874"/>
            <a:ext cx="3145080" cy="6931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4" name="Google Shape;74;p32"/>
          <p:cNvSpPr txBox="1">
            <a:spLocks noGrp="1"/>
          </p:cNvSpPr>
          <p:nvPr>
            <p:ph type="body" idx="2"/>
          </p:nvPr>
        </p:nvSpPr>
        <p:spPr>
          <a:xfrm>
            <a:off x="531638" y="3030009"/>
            <a:ext cx="3367045"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32"/>
          <p:cNvSpPr txBox="1">
            <a:spLocks noGrp="1"/>
          </p:cNvSpPr>
          <p:nvPr>
            <p:ph type="body" idx="3"/>
          </p:nvPr>
        </p:nvSpPr>
        <p:spPr>
          <a:xfrm>
            <a:off x="4282646" y="2336873"/>
            <a:ext cx="3145527" cy="69207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6" name="Google Shape;76;p32"/>
          <p:cNvSpPr txBox="1">
            <a:spLocks noGrp="1"/>
          </p:cNvSpPr>
          <p:nvPr>
            <p:ph type="body" idx="4"/>
          </p:nvPr>
        </p:nvSpPr>
        <p:spPr>
          <a:xfrm>
            <a:off x="4061129" y="3030009"/>
            <a:ext cx="3367044"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32"/>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33"/>
          <p:cNvGrpSpPr/>
          <p:nvPr/>
        </p:nvGrpSpPr>
        <p:grpSpPr>
          <a:xfrm>
            <a:off x="0" y="609600"/>
            <a:ext cx="9161969" cy="1677035"/>
            <a:chOff x="0" y="2895600"/>
            <a:chExt cx="9161969" cy="1677035"/>
          </a:xfrm>
        </p:grpSpPr>
        <p:pic>
          <p:nvPicPr>
            <p:cNvPr id="82" name="Google Shape;82;p33"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83" name="Google Shape;83;p33"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84" name="Google Shape;84;p33"/>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3"/>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33"/>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3"/>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3"/>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3"/>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r>
              <a:rPr lang="en-US"/>
              <a:t>1</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grpSp>
        <p:nvGrpSpPr>
          <p:cNvPr id="91" name="Google Shape;91;p34"/>
          <p:cNvGrpSpPr/>
          <p:nvPr/>
        </p:nvGrpSpPr>
        <p:grpSpPr>
          <a:xfrm>
            <a:off x="0" y="609600"/>
            <a:ext cx="9161969" cy="1677035"/>
            <a:chOff x="0" y="2895600"/>
            <a:chExt cx="9161969" cy="1677035"/>
          </a:xfrm>
        </p:grpSpPr>
        <p:pic>
          <p:nvPicPr>
            <p:cNvPr id="92" name="Google Shape;92;p34"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93" name="Google Shape;93;p34"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94" name="Google Shape;94;p34"/>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4"/>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34"/>
          <p:cNvSpPr txBox="1">
            <a:spLocks noGrp="1"/>
          </p:cNvSpPr>
          <p:nvPr>
            <p:ph type="title"/>
          </p:nvPr>
        </p:nvSpPr>
        <p:spPr>
          <a:xfrm>
            <a:off x="531639" y="753227"/>
            <a:ext cx="6896534" cy="10809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4"/>
          <p:cNvSpPr txBox="1">
            <a:spLocks noGrp="1"/>
          </p:cNvSpPr>
          <p:nvPr>
            <p:ph type="body" idx="1"/>
          </p:nvPr>
        </p:nvSpPr>
        <p:spPr>
          <a:xfrm>
            <a:off x="3514385" y="2336874"/>
            <a:ext cx="3913788" cy="3599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8" name="Google Shape;98;p34"/>
          <p:cNvSpPr txBox="1">
            <a:spLocks noGrp="1"/>
          </p:cNvSpPr>
          <p:nvPr>
            <p:ph type="body" idx="2"/>
          </p:nvPr>
        </p:nvSpPr>
        <p:spPr>
          <a:xfrm>
            <a:off x="533401" y="2336873"/>
            <a:ext cx="2796240" cy="359931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9" name="Google Shape;99;p34"/>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4"/>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4"/>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grpSp>
        <p:nvGrpSpPr>
          <p:cNvPr id="103" name="Google Shape;103;p35"/>
          <p:cNvGrpSpPr/>
          <p:nvPr/>
        </p:nvGrpSpPr>
        <p:grpSpPr>
          <a:xfrm>
            <a:off x="0" y="609600"/>
            <a:ext cx="9161969" cy="1677035"/>
            <a:chOff x="0" y="2895600"/>
            <a:chExt cx="9161969" cy="1677035"/>
          </a:xfrm>
        </p:grpSpPr>
        <p:pic>
          <p:nvPicPr>
            <p:cNvPr id="104" name="Google Shape;104;p35" descr="HD-ShadowLong.png"/>
            <p:cNvPicPr preferRelativeResize="0"/>
            <p:nvPr/>
          </p:nvPicPr>
          <p:blipFill rotWithShape="1">
            <a:blip r:embed="rId2">
              <a:alphaModFix/>
            </a:blip>
            <a:srcRect l="26982" r="-217"/>
            <a:stretch/>
          </p:blipFill>
          <p:spPr>
            <a:xfrm>
              <a:off x="0" y="4251471"/>
              <a:ext cx="7644384" cy="321164"/>
            </a:xfrm>
            <a:prstGeom prst="rect">
              <a:avLst/>
            </a:prstGeom>
            <a:noFill/>
            <a:ln>
              <a:noFill/>
            </a:ln>
          </p:spPr>
        </p:pic>
        <p:pic>
          <p:nvPicPr>
            <p:cNvPr id="105" name="Google Shape;105;p35" descr="HD-ShadowShort.png"/>
            <p:cNvPicPr preferRelativeResize="0"/>
            <p:nvPr/>
          </p:nvPicPr>
          <p:blipFill rotWithShape="1">
            <a:blip r:embed="rId3">
              <a:alphaModFix/>
            </a:blip>
            <a:srcRect r="9870"/>
            <a:stretch/>
          </p:blipFill>
          <p:spPr>
            <a:xfrm>
              <a:off x="7717217" y="4259262"/>
              <a:ext cx="1444752" cy="144270"/>
            </a:xfrm>
            <a:prstGeom prst="rect">
              <a:avLst/>
            </a:prstGeom>
            <a:noFill/>
            <a:ln>
              <a:noFill/>
            </a:ln>
          </p:spPr>
        </p:pic>
        <p:sp>
          <p:nvSpPr>
            <p:cNvPr id="106" name="Google Shape;106;p35"/>
            <p:cNvSpPr/>
            <p:nvPr/>
          </p:nvSpPr>
          <p:spPr>
            <a:xfrm>
              <a:off x="0" y="2895600"/>
              <a:ext cx="7567140"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5"/>
            <p:cNvSpPr/>
            <p:nvPr/>
          </p:nvSpPr>
          <p:spPr>
            <a:xfrm>
              <a:off x="7710769" y="2895600"/>
              <a:ext cx="1433231"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35"/>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5"/>
          <p:cNvSpPr>
            <a:spLocks noGrp="1"/>
          </p:cNvSpPr>
          <p:nvPr>
            <p:ph type="pic" idx="2"/>
          </p:nvPr>
        </p:nvSpPr>
        <p:spPr>
          <a:xfrm>
            <a:off x="3510956" y="2336874"/>
            <a:ext cx="3917217" cy="3599312"/>
          </a:xfrm>
          <a:prstGeom prst="rect">
            <a:avLst/>
          </a:prstGeom>
          <a:noFill/>
          <a:ln>
            <a:noFill/>
          </a:ln>
          <a:effectLst>
            <a:outerShdw blurRad="76200" dist="63500" dir="5040000" algn="tl" rotWithShape="0">
              <a:srgbClr val="000000">
                <a:alpha val="40784"/>
              </a:srgbClr>
            </a:outerShdw>
          </a:effectLst>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Trebuchet MS"/>
                <a:ea typeface="Trebuchet MS"/>
                <a:cs typeface="Trebuchet MS"/>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10" name="Google Shape;110;p35"/>
          <p:cNvSpPr txBox="1">
            <a:spLocks noGrp="1"/>
          </p:cNvSpPr>
          <p:nvPr>
            <p:ph type="body" idx="1"/>
          </p:nvPr>
        </p:nvSpPr>
        <p:spPr>
          <a:xfrm>
            <a:off x="531638" y="2336874"/>
            <a:ext cx="2798487" cy="359931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11" name="Google Shape;111;p35"/>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5"/>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9"/>
        <p:cNvGrpSpPr/>
        <p:nvPr/>
      </p:nvGrpSpPr>
      <p:grpSpPr>
        <a:xfrm>
          <a:off x="0" y="0"/>
          <a:ext cx="0" cy="0"/>
          <a:chOff x="0" y="0"/>
          <a:chExt cx="0" cy="0"/>
        </a:xfrm>
      </p:grpSpPr>
      <p:pic>
        <p:nvPicPr>
          <p:cNvPr id="10" name="Google Shape;10;p26" descr="C:\Users\James\Desktop\msft\Berlin\build Assets\hashOverlaySD-FullResolve.png"/>
          <p:cNvPicPr preferRelativeResize="0"/>
          <p:nvPr/>
        </p:nvPicPr>
        <p:blipFill rotWithShape="1">
          <a:blip r:embed="rId19">
            <a:alphaModFix amt="10000"/>
          </a:blip>
          <a:srcRect/>
          <a:stretch/>
        </p:blipFill>
        <p:spPr>
          <a:xfrm>
            <a:off x="0" y="1"/>
            <a:ext cx="9144000" cy="6858000"/>
          </a:xfrm>
          <a:prstGeom prst="rect">
            <a:avLst/>
          </a:prstGeom>
          <a:noFill/>
          <a:ln>
            <a:noFill/>
          </a:ln>
        </p:spPr>
      </p:pic>
      <p:sp>
        <p:nvSpPr>
          <p:cNvPr id="11" name="Google Shape;11;p26"/>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13" name="Google Shape;13;p26"/>
          <p:cNvSpPr txBox="1">
            <a:spLocks noGrp="1"/>
          </p:cNvSpPr>
          <p:nvPr>
            <p:ph type="dt" idx="10"/>
          </p:nvPr>
        </p:nvSpPr>
        <p:spPr>
          <a:xfrm>
            <a:off x="5367881" y="5936188"/>
            <a:ext cx="20574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26"/>
          <p:cNvSpPr txBox="1">
            <a:spLocks noGrp="1"/>
          </p:cNvSpPr>
          <p:nvPr>
            <p:ph type="ftr" idx="11"/>
          </p:nvPr>
        </p:nvSpPr>
        <p:spPr>
          <a:xfrm>
            <a:off x="533400" y="5936189"/>
            <a:ext cx="483467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 name="Google Shape;15;p26"/>
          <p:cNvSpPr txBox="1">
            <a:spLocks noGrp="1"/>
          </p:cNvSpPr>
          <p:nvPr>
            <p:ph type="sldNum" idx="12"/>
          </p:nvPr>
        </p:nvSpPr>
        <p:spPr>
          <a:xfrm>
            <a:off x="7848600" y="753228"/>
            <a:ext cx="1157674"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36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lt1"/>
                </a:solidFill>
                <a:latin typeface="Arial"/>
                <a:ea typeface="Arial"/>
                <a:cs typeface="Arial"/>
                <a:sym typeface="Arial"/>
              </a:defRPr>
            </a:lvl5pPr>
            <a:lvl6pPr marL="0" marR="0" lvl="5" indent="0" algn="l" rtl="0">
              <a:spcBef>
                <a:spcPts val="0"/>
              </a:spcBef>
              <a:spcAft>
                <a:spcPts val="0"/>
              </a:spcAft>
              <a:buNone/>
              <a:defRPr sz="3600" b="0" i="0" u="none" strike="noStrike" cap="none">
                <a:solidFill>
                  <a:schemeClr val="lt1"/>
                </a:solidFill>
                <a:latin typeface="Arial"/>
                <a:ea typeface="Arial"/>
                <a:cs typeface="Arial"/>
                <a:sym typeface="Arial"/>
              </a:defRPr>
            </a:lvl6pPr>
            <a:lvl7pPr marL="0" marR="0" lvl="6" indent="0" algn="l" rtl="0">
              <a:spcBef>
                <a:spcPts val="0"/>
              </a:spcBef>
              <a:spcAft>
                <a:spcPts val="0"/>
              </a:spcAft>
              <a:buNone/>
              <a:defRPr sz="3600" b="0" i="0" u="none" strike="noStrike" cap="none">
                <a:solidFill>
                  <a:schemeClr val="lt1"/>
                </a:solidFill>
                <a:latin typeface="Arial"/>
                <a:ea typeface="Arial"/>
                <a:cs typeface="Arial"/>
                <a:sym typeface="Arial"/>
              </a:defRPr>
            </a:lvl7pPr>
            <a:lvl8pPr marL="0" marR="0" lvl="7" indent="0" algn="l" rtl="0">
              <a:spcBef>
                <a:spcPts val="0"/>
              </a:spcBef>
              <a:spcAft>
                <a:spcPts val="0"/>
              </a:spcAft>
              <a:buNone/>
              <a:defRPr sz="3600" b="0" i="0" u="none" strike="noStrike" cap="none">
                <a:solidFill>
                  <a:schemeClr val="lt1"/>
                </a:solidFill>
                <a:latin typeface="Arial"/>
                <a:ea typeface="Arial"/>
                <a:cs typeface="Arial"/>
                <a:sym typeface="Arial"/>
              </a:defRPr>
            </a:lvl8pPr>
            <a:lvl9pPr marL="0" marR="0" lvl="8" indent="0" algn="l" rtl="0">
              <a:spcBef>
                <a:spcPts val="0"/>
              </a:spcBef>
              <a:spcAft>
                <a:spcPts val="0"/>
              </a:spcAft>
              <a:buNone/>
              <a:defRPr sz="3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foline.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portal.ct.gov/-/media/DMHAS/PGS/BettorChoiceProgramspdf.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2700"/>
              <a:buFont typeface="Trebuchet MS"/>
              <a:buNone/>
            </a:pPr>
            <a:r>
              <a:rPr lang="en-US" sz="2700" dirty="0"/>
              <a:t>         </a:t>
            </a:r>
            <a:endParaRPr dirty="0"/>
          </a:p>
        </p:txBody>
      </p:sp>
      <p:pic>
        <p:nvPicPr>
          <p:cNvPr id="222" name="Google Shape;222;p1"/>
          <p:cNvPicPr preferRelativeResize="0"/>
          <p:nvPr/>
        </p:nvPicPr>
        <p:blipFill rotWithShape="1">
          <a:blip r:embed="rId3">
            <a:alphaModFix/>
          </a:blip>
          <a:srcRect t="-2" b="27814"/>
          <a:stretch/>
        </p:blipFill>
        <p:spPr>
          <a:xfrm>
            <a:off x="626141" y="2884487"/>
            <a:ext cx="2266950" cy="1089025"/>
          </a:xfrm>
          <a:prstGeom prst="rect">
            <a:avLst/>
          </a:prstGeom>
          <a:noFill/>
          <a:ln>
            <a:noFill/>
          </a:ln>
        </p:spPr>
      </p:pic>
      <p:sp>
        <p:nvSpPr>
          <p:cNvPr id="223" name="Google Shape;223;p1"/>
          <p:cNvSpPr txBox="1"/>
          <p:nvPr/>
        </p:nvSpPr>
        <p:spPr>
          <a:xfrm>
            <a:off x="7048500" y="3125788"/>
            <a:ext cx="1822450" cy="584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chemeClr val="lt1"/>
                </a:solidFill>
                <a:latin typeface="Trebuchet MS"/>
                <a:ea typeface="Trebuchet MS"/>
                <a:cs typeface="Trebuchet MS"/>
                <a:sym typeface="Trebuchet MS"/>
              </a:rPr>
              <a:t>Volunteer Training</a:t>
            </a:r>
            <a:endParaRPr dirty="0"/>
          </a:p>
        </p:txBody>
      </p:sp>
      <p:sp>
        <p:nvSpPr>
          <p:cNvPr id="5" name="Google Shape;368;p19">
            <a:extLst>
              <a:ext uri="{FF2B5EF4-FFF2-40B4-BE49-F238E27FC236}">
                <a16:creationId xmlns:a16="http://schemas.microsoft.com/office/drawing/2014/main" id="{A7BDC209-FC67-41F0-8CDB-9934E37EDF7B}"/>
              </a:ext>
            </a:extLst>
          </p:cNvPr>
          <p:cNvSpPr txBox="1">
            <a:spLocks/>
          </p:cNvSpPr>
          <p:nvPr/>
        </p:nvSpPr>
        <p:spPr>
          <a:xfrm>
            <a:off x="3008990" y="3001963"/>
            <a:ext cx="3816350" cy="83185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lt1"/>
              </a:buClr>
              <a:buSzPts val="4800"/>
              <a:buFont typeface="Trebuchet MS"/>
              <a:buNone/>
              <a:defRPr sz="48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2800"/>
            </a:pPr>
            <a:br>
              <a:rPr lang="en-US" sz="2800"/>
            </a:br>
            <a:br>
              <a:rPr lang="en-US" sz="2800"/>
            </a:br>
            <a:br>
              <a:rPr lang="en-US" sz="2800"/>
            </a:br>
            <a:br>
              <a:rPr lang="en-US"/>
            </a:br>
            <a:r>
              <a:rPr lang="en-US" sz="2700">
                <a:solidFill>
                  <a:srgbClr val="FFFFFF"/>
                </a:solidFill>
              </a:rPr>
              <a:t>Telephone Recovery Support</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0"/>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Confidentiality</a:t>
            </a:r>
            <a:endParaRPr/>
          </a:p>
        </p:txBody>
      </p:sp>
      <p:sp>
        <p:nvSpPr>
          <p:cNvPr id="294" name="Google Shape;294;p10"/>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lt1"/>
              </a:buClr>
              <a:buSzPts val="2000"/>
              <a:buChar char="•"/>
            </a:pPr>
            <a:r>
              <a:rPr lang="en-US" sz="2000"/>
              <a:t>Respect the confidentiality of the recoveree.</a:t>
            </a:r>
            <a:endParaRPr/>
          </a:p>
          <a:p>
            <a:pPr marL="228600" lvl="0" indent="-228600" algn="l" rtl="0">
              <a:lnSpc>
                <a:spcPct val="150000"/>
              </a:lnSpc>
              <a:spcBef>
                <a:spcPts val="1000"/>
              </a:spcBef>
              <a:spcAft>
                <a:spcPts val="0"/>
              </a:spcAft>
              <a:buClr>
                <a:schemeClr val="lt1"/>
              </a:buClr>
              <a:buSzPts val="2000"/>
              <a:buChar char="•"/>
            </a:pPr>
            <a:r>
              <a:rPr lang="en-US" sz="2000"/>
              <a:t>Information about calls may be discussed with CCAR staff and TRS volunteers </a:t>
            </a:r>
            <a:r>
              <a:rPr lang="en-US" sz="2000" u="sng"/>
              <a:t>only</a:t>
            </a:r>
            <a:r>
              <a:rPr lang="en-US" sz="2000"/>
              <a:t> to assist in supporting the recoveree.</a:t>
            </a:r>
            <a:endParaRPr/>
          </a:p>
          <a:p>
            <a:pPr marL="228600" lvl="0" indent="-228600" algn="l" rtl="0">
              <a:lnSpc>
                <a:spcPct val="150000"/>
              </a:lnSpc>
              <a:spcBef>
                <a:spcPts val="1000"/>
              </a:spcBef>
              <a:spcAft>
                <a:spcPts val="0"/>
              </a:spcAft>
              <a:buClr>
                <a:schemeClr val="lt1"/>
              </a:buClr>
              <a:buSzPts val="2000"/>
              <a:buChar char="•"/>
            </a:pPr>
            <a:r>
              <a:rPr lang="en-US" sz="2000"/>
              <a:t>TRS information may </a:t>
            </a:r>
            <a:r>
              <a:rPr lang="en-US" sz="2000" u="sng"/>
              <a:t>not</a:t>
            </a:r>
            <a:r>
              <a:rPr lang="en-US" sz="2000"/>
              <a:t> be discussed outside of CCAR.</a:t>
            </a:r>
            <a:endParaRPr/>
          </a:p>
          <a:p>
            <a:pPr marL="228600" lvl="0" indent="-228600" algn="l" rtl="0">
              <a:lnSpc>
                <a:spcPct val="150000"/>
              </a:lnSpc>
              <a:spcBef>
                <a:spcPts val="1000"/>
              </a:spcBef>
              <a:spcAft>
                <a:spcPts val="0"/>
              </a:spcAft>
              <a:buClr>
                <a:schemeClr val="lt1"/>
              </a:buClr>
              <a:buSzPts val="2000"/>
              <a:buChar char="•"/>
            </a:pPr>
            <a:r>
              <a:rPr lang="en-US" sz="2000"/>
              <a:t>Recoveree should feel safe sharing what is going on with them and know that we will  keep it confidential.</a:t>
            </a:r>
            <a:endParaRPr/>
          </a:p>
          <a:p>
            <a:pPr marL="228600" lvl="0" indent="-76200" algn="l" rtl="0">
              <a:lnSpc>
                <a:spcPct val="90000"/>
              </a:lnSpc>
              <a:spcBef>
                <a:spcPts val="1000"/>
              </a:spcBef>
              <a:spcAft>
                <a:spcPts val="0"/>
              </a:spcAft>
              <a:buClr>
                <a:schemeClr val="lt1"/>
              </a:buClr>
              <a:buSzPts val="2400"/>
              <a:buNone/>
            </a:pPr>
            <a:endParaRPr/>
          </a:p>
        </p:txBody>
      </p:sp>
      <p:sp>
        <p:nvSpPr>
          <p:cNvPr id="296" name="Google Shape;296;p10"/>
          <p:cNvSpPr txBox="1"/>
          <p:nvPr/>
        </p:nvSpPr>
        <p:spPr>
          <a:xfrm>
            <a:off x="7767925" y="924250"/>
            <a:ext cx="797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1"/>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Multiple Pathways of Recovery</a:t>
            </a:r>
            <a:endParaRPr/>
          </a:p>
        </p:txBody>
      </p:sp>
      <p:sp>
        <p:nvSpPr>
          <p:cNvPr id="302" name="Google Shape;302;p11"/>
          <p:cNvSpPr txBox="1">
            <a:spLocks noGrp="1"/>
          </p:cNvSpPr>
          <p:nvPr>
            <p:ph type="body" idx="1"/>
          </p:nvPr>
        </p:nvSpPr>
        <p:spPr>
          <a:xfrm>
            <a:off x="533400" y="2336800"/>
            <a:ext cx="7466013" cy="359886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lt1"/>
              </a:buClr>
              <a:buSzPts val="2000"/>
              <a:buFont typeface="Arial"/>
              <a:buNone/>
            </a:pPr>
            <a:r>
              <a:rPr lang="en-US" sz="2000" dirty="0"/>
              <a:t>CCAR believes that there are many pathways to Recovery</a:t>
            </a:r>
            <a:endParaRPr dirty="0"/>
          </a:p>
          <a:p>
            <a:pPr marL="0" lvl="0" indent="0" algn="l" rtl="0">
              <a:lnSpc>
                <a:spcPct val="150000"/>
              </a:lnSpc>
              <a:spcBef>
                <a:spcPts val="1000"/>
              </a:spcBef>
              <a:spcAft>
                <a:spcPts val="0"/>
              </a:spcAft>
              <a:buClr>
                <a:schemeClr val="lt1"/>
              </a:buClr>
              <a:buSzPts val="2000"/>
              <a:buFont typeface="Arial"/>
              <a:buNone/>
            </a:pPr>
            <a:r>
              <a:rPr lang="en-US" sz="2000" dirty="0"/>
              <a:t>Volunteers do not “push” their own pathway during TRS calls </a:t>
            </a:r>
            <a:endParaRPr dirty="0"/>
          </a:p>
          <a:p>
            <a:pPr marL="0" lvl="0" indent="0" algn="l" rtl="0">
              <a:lnSpc>
                <a:spcPct val="150000"/>
              </a:lnSpc>
              <a:spcBef>
                <a:spcPts val="1000"/>
              </a:spcBef>
              <a:spcAft>
                <a:spcPts val="0"/>
              </a:spcAft>
              <a:buClr>
                <a:schemeClr val="lt1"/>
              </a:buClr>
              <a:buSzPts val="2000"/>
              <a:buFont typeface="Arial"/>
              <a:buNone/>
            </a:pPr>
            <a:r>
              <a:rPr lang="en-US" sz="2000" dirty="0"/>
              <a:t>Volunteers are there to </a:t>
            </a:r>
            <a:r>
              <a:rPr lang="en-US" sz="2000" b="1" i="1" dirty="0"/>
              <a:t>listen</a:t>
            </a:r>
            <a:endParaRPr dirty="0"/>
          </a:p>
          <a:p>
            <a:pPr marL="0" lvl="0" indent="0" algn="l" rtl="0">
              <a:lnSpc>
                <a:spcPct val="150000"/>
              </a:lnSpc>
              <a:spcBef>
                <a:spcPts val="1000"/>
              </a:spcBef>
              <a:spcAft>
                <a:spcPts val="0"/>
              </a:spcAft>
              <a:buClr>
                <a:schemeClr val="lt1"/>
              </a:buClr>
              <a:buSzPts val="2000"/>
              <a:buFont typeface="Arial"/>
              <a:buNone/>
            </a:pPr>
            <a:r>
              <a:rPr lang="en-US" sz="2000" dirty="0"/>
              <a:t>Volunteers should manage their own biases/judgements </a:t>
            </a:r>
            <a:endParaRPr dirty="0"/>
          </a:p>
          <a:p>
            <a:pPr marL="0" lvl="0" indent="0" algn="l" rtl="0">
              <a:lnSpc>
                <a:spcPct val="150000"/>
              </a:lnSpc>
              <a:spcBef>
                <a:spcPts val="1000"/>
              </a:spcBef>
              <a:spcAft>
                <a:spcPts val="0"/>
              </a:spcAft>
              <a:buClr>
                <a:schemeClr val="lt1"/>
              </a:buClr>
              <a:buSzPts val="2000"/>
              <a:buFont typeface="Arial"/>
              <a:buNone/>
            </a:pPr>
            <a:r>
              <a:rPr lang="en-US" sz="2000" dirty="0"/>
              <a:t>Take every opportunity to celebrate and validate hard work and accomplishment!</a:t>
            </a:r>
            <a:endParaRPr dirty="0"/>
          </a:p>
        </p:txBody>
      </p:sp>
      <p:sp>
        <p:nvSpPr>
          <p:cNvPr id="303" name="Google Shape;303;p11"/>
          <p:cNvSpPr txBox="1">
            <a:spLocks noGrp="1"/>
          </p:cNvSpPr>
          <p:nvPr>
            <p:ph type="sldNum" idx="12"/>
          </p:nvPr>
        </p:nvSpPr>
        <p:spPr>
          <a:xfrm>
            <a:off x="7767800" y="748303"/>
            <a:ext cx="1157700" cy="109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Arial"/>
              <a:buNone/>
            </a:pPr>
            <a:r>
              <a:rPr lang="en-US">
                <a:latin typeface="Garamond"/>
                <a:ea typeface="Garamond"/>
                <a:cs typeface="Garamond"/>
                <a:sym typeface="Garamond"/>
              </a:rPr>
              <a:t>11</a:t>
            </a:r>
            <a:endParaRPr sz="36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2"/>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Pathways of Recovery</a:t>
            </a:r>
            <a:endParaRPr/>
          </a:p>
        </p:txBody>
      </p:sp>
      <p:sp>
        <p:nvSpPr>
          <p:cNvPr id="309" name="Google Shape;309;p12"/>
          <p:cNvSpPr txBox="1">
            <a:spLocks noGrp="1"/>
          </p:cNvSpPr>
          <p:nvPr>
            <p:ph type="body" idx="1"/>
          </p:nvPr>
        </p:nvSpPr>
        <p:spPr>
          <a:xfrm>
            <a:off x="533400" y="2298700"/>
            <a:ext cx="6888163" cy="396875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200000"/>
              </a:lnSpc>
              <a:spcBef>
                <a:spcPts val="0"/>
              </a:spcBef>
              <a:spcAft>
                <a:spcPts val="0"/>
              </a:spcAft>
              <a:buClr>
                <a:schemeClr val="lt1"/>
              </a:buClr>
              <a:buSzPct val="100000"/>
              <a:buFont typeface="Arial"/>
              <a:buNone/>
            </a:pPr>
            <a:r>
              <a:rPr lang="en-US" sz="2500"/>
              <a:t>12-step (AA, NA, CA, ACA, DRA, Women in Sobriety) </a:t>
            </a:r>
            <a:endParaRPr/>
          </a:p>
          <a:p>
            <a:pPr marL="0" lvl="0" indent="0" algn="l" rtl="0">
              <a:lnSpc>
                <a:spcPct val="200000"/>
              </a:lnSpc>
              <a:spcBef>
                <a:spcPts val="1000"/>
              </a:spcBef>
              <a:spcAft>
                <a:spcPts val="0"/>
              </a:spcAft>
              <a:buClr>
                <a:schemeClr val="lt1"/>
              </a:buClr>
              <a:buSzPct val="100000"/>
              <a:buFont typeface="Arial"/>
              <a:buNone/>
            </a:pPr>
            <a:r>
              <a:rPr lang="en-US" sz="2500"/>
              <a:t>Religious (Celebrate Recovery, Alcoholics for Christ, Pioneer Association) or Spiritual (Dharma Recovery, White Bison)</a:t>
            </a:r>
            <a:endParaRPr/>
          </a:p>
          <a:p>
            <a:pPr marL="0" lvl="0" indent="0" algn="l" rtl="0">
              <a:lnSpc>
                <a:spcPct val="200000"/>
              </a:lnSpc>
              <a:spcBef>
                <a:spcPts val="1000"/>
              </a:spcBef>
              <a:spcAft>
                <a:spcPts val="0"/>
              </a:spcAft>
              <a:buClr>
                <a:schemeClr val="lt1"/>
              </a:buClr>
              <a:buSzPct val="100000"/>
              <a:buFont typeface="Arial"/>
              <a:buNone/>
            </a:pPr>
            <a:r>
              <a:rPr lang="en-US" sz="2500"/>
              <a:t>Secular (Life Ring, SMART) </a:t>
            </a:r>
            <a:endParaRPr/>
          </a:p>
          <a:p>
            <a:pPr marL="0" lvl="0" indent="0" algn="l" rtl="0">
              <a:lnSpc>
                <a:spcPct val="200000"/>
              </a:lnSpc>
              <a:spcBef>
                <a:spcPts val="1000"/>
              </a:spcBef>
              <a:spcAft>
                <a:spcPts val="0"/>
              </a:spcAft>
              <a:buClr>
                <a:schemeClr val="lt1"/>
              </a:buClr>
              <a:buSzPct val="100000"/>
              <a:buFont typeface="Arial"/>
              <a:buNone/>
            </a:pPr>
            <a:r>
              <a:rPr lang="en-US" sz="2500"/>
              <a:t>Medication Assisted Treatment- Methadone, Suboxone, Vivitrol</a:t>
            </a:r>
            <a:endParaRPr/>
          </a:p>
          <a:p>
            <a:pPr marL="0" lvl="0" indent="0" algn="l" rtl="0">
              <a:lnSpc>
                <a:spcPct val="200000"/>
              </a:lnSpc>
              <a:spcBef>
                <a:spcPts val="1000"/>
              </a:spcBef>
              <a:spcAft>
                <a:spcPts val="0"/>
              </a:spcAft>
              <a:buClr>
                <a:schemeClr val="lt1"/>
              </a:buClr>
              <a:buSzPct val="100000"/>
              <a:buFont typeface="Arial"/>
              <a:buNone/>
            </a:pPr>
            <a:r>
              <a:rPr lang="en-US" sz="2500"/>
              <a:t>Wellness based (Yoga, Meditation, Qigong, Tai-Chi, etc.)</a:t>
            </a:r>
            <a:endParaRPr/>
          </a:p>
          <a:p>
            <a:pPr marL="0" lvl="0" indent="0" algn="l" rtl="0">
              <a:lnSpc>
                <a:spcPct val="200000"/>
              </a:lnSpc>
              <a:spcBef>
                <a:spcPts val="1000"/>
              </a:spcBef>
              <a:spcAft>
                <a:spcPts val="0"/>
              </a:spcAft>
              <a:buClr>
                <a:schemeClr val="lt1"/>
              </a:buClr>
              <a:buSzPct val="100000"/>
              <a:buFont typeface="Arial"/>
              <a:buNone/>
            </a:pPr>
            <a:r>
              <a:rPr lang="en-US" sz="2500"/>
              <a:t>Active Sober Community (The Phoenix, ROCovery Fitness, Fit2Recover, etc.)</a:t>
            </a:r>
            <a:endParaRPr/>
          </a:p>
          <a:p>
            <a:pPr marL="0" lvl="0" indent="0" algn="l" rtl="0">
              <a:lnSpc>
                <a:spcPct val="200000"/>
              </a:lnSpc>
              <a:spcBef>
                <a:spcPts val="1000"/>
              </a:spcBef>
              <a:spcAft>
                <a:spcPts val="0"/>
              </a:spcAft>
              <a:buClr>
                <a:schemeClr val="lt1"/>
              </a:buClr>
              <a:buSzPct val="100000"/>
              <a:buFont typeface="Arial"/>
              <a:buNone/>
            </a:pPr>
            <a:r>
              <a:rPr lang="en-US" sz="2500"/>
              <a:t>Online Recovery Supports (In the Rooms, Recovery 2.0, Apps, etc.)</a:t>
            </a:r>
            <a:endParaRPr/>
          </a:p>
          <a:p>
            <a:pPr marL="228600" lvl="0" indent="-172720" algn="l" rtl="0">
              <a:lnSpc>
                <a:spcPct val="90000"/>
              </a:lnSpc>
              <a:spcBef>
                <a:spcPts val="1000"/>
              </a:spcBef>
              <a:spcAft>
                <a:spcPts val="0"/>
              </a:spcAft>
              <a:buClr>
                <a:schemeClr val="lt1"/>
              </a:buClr>
              <a:buSzPct val="100000"/>
              <a:buNone/>
            </a:pPr>
            <a:endParaRPr sz="1600"/>
          </a:p>
        </p:txBody>
      </p:sp>
      <p:sp>
        <p:nvSpPr>
          <p:cNvPr id="310" name="Google Shape;310;p12"/>
          <p:cNvSpPr txBox="1">
            <a:spLocks noGrp="1"/>
          </p:cNvSpPr>
          <p:nvPr>
            <p:ph type="sldNum" idx="12"/>
          </p:nvPr>
        </p:nvSpPr>
        <p:spPr>
          <a:xfrm>
            <a:off x="7767800" y="748303"/>
            <a:ext cx="1157700" cy="109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Arial"/>
              <a:buNone/>
            </a:pPr>
            <a:r>
              <a:rPr lang="en-US">
                <a:latin typeface="Garamond"/>
                <a:ea typeface="Garamond"/>
                <a:cs typeface="Garamond"/>
                <a:sym typeface="Garamond"/>
              </a:rPr>
              <a:t>12</a:t>
            </a:r>
            <a:endParaRPr sz="36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Boundary Issues for Volunteers &amp; Recoverees</a:t>
            </a:r>
            <a:endParaRPr/>
          </a:p>
        </p:txBody>
      </p:sp>
      <p:sp>
        <p:nvSpPr>
          <p:cNvPr id="316" name="Google Shape;316;p13"/>
          <p:cNvSpPr txBox="1">
            <a:spLocks noGrp="1"/>
          </p:cNvSpPr>
          <p:nvPr>
            <p:ph type="body" idx="1"/>
          </p:nvPr>
        </p:nvSpPr>
        <p:spPr>
          <a:xfrm>
            <a:off x="533400" y="2336800"/>
            <a:ext cx="7340600" cy="3598863"/>
          </a:xfrm>
          <a:prstGeom prst="rect">
            <a:avLst/>
          </a:prstGeom>
          <a:noFill/>
          <a:ln>
            <a:noFill/>
          </a:ln>
        </p:spPr>
        <p:txBody>
          <a:bodyPr spcFirstLastPara="1" wrap="square" lIns="91425" tIns="45700" rIns="91425" bIns="45700" anchor="t" anchorCtr="0">
            <a:normAutofit fontScale="92500" lnSpcReduction="20000"/>
          </a:bodyPr>
          <a:lstStyle/>
          <a:p>
            <a:pPr marL="344488" lvl="1" indent="0" algn="l" rtl="0">
              <a:lnSpc>
                <a:spcPct val="90000"/>
              </a:lnSpc>
              <a:spcBef>
                <a:spcPts val="0"/>
              </a:spcBef>
              <a:spcAft>
                <a:spcPts val="0"/>
              </a:spcAft>
              <a:buClr>
                <a:schemeClr val="lt1"/>
              </a:buClr>
              <a:buSzPct val="100000"/>
              <a:buFont typeface="Noto Sans Symbols"/>
              <a:buNone/>
            </a:pPr>
            <a:r>
              <a:rPr lang="en-US" dirty="0"/>
              <a:t>Boundaries protect both you &amp; the recoveree from harm.</a:t>
            </a:r>
            <a:endParaRPr dirty="0"/>
          </a:p>
          <a:p>
            <a:pPr marL="344488" lvl="1" indent="0" algn="l" rtl="0">
              <a:lnSpc>
                <a:spcPct val="90000"/>
              </a:lnSpc>
              <a:spcBef>
                <a:spcPts val="500"/>
              </a:spcBef>
              <a:spcAft>
                <a:spcPts val="0"/>
              </a:spcAft>
              <a:buClr>
                <a:schemeClr val="lt1"/>
              </a:buClr>
              <a:buSzPct val="100000"/>
              <a:buFont typeface="Noto Sans Symbols"/>
              <a:buNone/>
            </a:pPr>
            <a:endParaRPr dirty="0"/>
          </a:p>
          <a:p>
            <a:pPr marL="344488" lvl="1" indent="0" algn="l" rtl="0">
              <a:lnSpc>
                <a:spcPct val="90000"/>
              </a:lnSpc>
              <a:spcBef>
                <a:spcPts val="500"/>
              </a:spcBef>
              <a:spcAft>
                <a:spcPts val="0"/>
              </a:spcAft>
              <a:buClr>
                <a:schemeClr val="lt1"/>
              </a:buClr>
              <a:buSzPct val="100000"/>
              <a:buFont typeface="Noto Sans Symbols"/>
              <a:buNone/>
            </a:pPr>
            <a:r>
              <a:rPr lang="en-US" dirty="0"/>
              <a:t>Always clarify your role as a </a:t>
            </a:r>
            <a:r>
              <a:rPr lang="en-US" u="sng" dirty="0"/>
              <a:t>volunteer</a:t>
            </a:r>
            <a:r>
              <a:rPr lang="en-US" dirty="0"/>
              <a:t>.</a:t>
            </a:r>
            <a:endParaRPr dirty="0"/>
          </a:p>
          <a:p>
            <a:pPr marL="344488" lvl="1" indent="0" algn="l" rtl="0">
              <a:lnSpc>
                <a:spcPct val="90000"/>
              </a:lnSpc>
              <a:spcBef>
                <a:spcPts val="500"/>
              </a:spcBef>
              <a:spcAft>
                <a:spcPts val="0"/>
              </a:spcAft>
              <a:buClr>
                <a:schemeClr val="lt1"/>
              </a:buClr>
              <a:buSzPct val="100000"/>
              <a:buFont typeface="Noto Sans Symbols"/>
              <a:buNone/>
            </a:pPr>
            <a:endParaRPr dirty="0"/>
          </a:p>
          <a:p>
            <a:pPr marL="344488" lvl="1" indent="0" algn="l" rtl="0">
              <a:lnSpc>
                <a:spcPct val="90000"/>
              </a:lnSpc>
              <a:spcBef>
                <a:spcPts val="500"/>
              </a:spcBef>
              <a:spcAft>
                <a:spcPts val="0"/>
              </a:spcAft>
              <a:buClr>
                <a:schemeClr val="lt1"/>
              </a:buClr>
              <a:buSzPct val="100000"/>
              <a:buFont typeface="Noto Sans Symbols"/>
              <a:buNone/>
            </a:pPr>
            <a:r>
              <a:rPr lang="en-US" dirty="0"/>
              <a:t>You can’t personally provide housing, transportation, financial assistance, employment, sponsorship, or socialization for a recoveree.</a:t>
            </a:r>
            <a:endParaRPr dirty="0"/>
          </a:p>
          <a:p>
            <a:pPr marL="344488" lvl="1" indent="0" algn="l" rtl="0">
              <a:lnSpc>
                <a:spcPct val="90000"/>
              </a:lnSpc>
              <a:spcBef>
                <a:spcPts val="500"/>
              </a:spcBef>
              <a:spcAft>
                <a:spcPts val="0"/>
              </a:spcAft>
              <a:buClr>
                <a:schemeClr val="lt1"/>
              </a:buClr>
              <a:buSzPct val="100000"/>
              <a:buFont typeface="Noto Sans Symbols"/>
              <a:buNone/>
            </a:pPr>
            <a:endParaRPr dirty="0"/>
          </a:p>
          <a:p>
            <a:pPr marL="344488" lvl="1" indent="0" algn="l" rtl="0">
              <a:lnSpc>
                <a:spcPct val="90000"/>
              </a:lnSpc>
              <a:spcBef>
                <a:spcPts val="500"/>
              </a:spcBef>
              <a:spcAft>
                <a:spcPts val="0"/>
              </a:spcAft>
              <a:buClr>
                <a:schemeClr val="lt1"/>
              </a:buClr>
              <a:buSzPct val="100000"/>
              <a:buFont typeface="Noto Sans Symbols"/>
              <a:buNone/>
            </a:pPr>
            <a:r>
              <a:rPr lang="en-US" dirty="0"/>
              <a:t>You can provide them with phone numbers and information, but it is up to them to call.</a:t>
            </a:r>
            <a:endParaRPr dirty="0"/>
          </a:p>
          <a:p>
            <a:pPr marL="344488" lvl="1" indent="0" algn="l" rtl="0">
              <a:lnSpc>
                <a:spcPct val="90000"/>
              </a:lnSpc>
              <a:spcBef>
                <a:spcPts val="500"/>
              </a:spcBef>
              <a:spcAft>
                <a:spcPts val="0"/>
              </a:spcAft>
              <a:buClr>
                <a:schemeClr val="lt1"/>
              </a:buClr>
              <a:buSzPct val="100000"/>
              <a:buFont typeface="Noto Sans Symbols"/>
              <a:buNone/>
            </a:pPr>
            <a:endParaRPr dirty="0"/>
          </a:p>
          <a:p>
            <a:pPr marL="344488" lvl="1" indent="0" algn="l" rtl="0">
              <a:lnSpc>
                <a:spcPct val="90000"/>
              </a:lnSpc>
              <a:spcBef>
                <a:spcPts val="500"/>
              </a:spcBef>
              <a:spcAft>
                <a:spcPts val="0"/>
              </a:spcAft>
              <a:buClr>
                <a:schemeClr val="lt1"/>
              </a:buClr>
              <a:buSzPct val="100000"/>
              <a:buFont typeface="Noto Sans Symbols"/>
              <a:buNone/>
            </a:pPr>
            <a:r>
              <a:rPr lang="en-US" dirty="0"/>
              <a:t>When in doubt check with the Volunteer Manager or RCC Manager.</a:t>
            </a:r>
            <a:endParaRPr dirty="0"/>
          </a:p>
          <a:p>
            <a:pPr marL="228600" lvl="0" indent="-87629" algn="l" rtl="0">
              <a:lnSpc>
                <a:spcPct val="90000"/>
              </a:lnSpc>
              <a:spcBef>
                <a:spcPts val="1000"/>
              </a:spcBef>
              <a:spcAft>
                <a:spcPts val="0"/>
              </a:spcAft>
              <a:buClr>
                <a:schemeClr val="lt1"/>
              </a:buClr>
              <a:buSzPct val="100000"/>
              <a:buNone/>
            </a:pPr>
            <a:endParaRPr dirty="0"/>
          </a:p>
        </p:txBody>
      </p:sp>
      <p:sp>
        <p:nvSpPr>
          <p:cNvPr id="318" name="Google Shape;318;p13"/>
          <p:cNvSpPr txBox="1"/>
          <p:nvPr/>
        </p:nvSpPr>
        <p:spPr>
          <a:xfrm>
            <a:off x="7777125" y="924250"/>
            <a:ext cx="787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Follow up Boundary Information</a:t>
            </a:r>
            <a:endParaRPr/>
          </a:p>
        </p:txBody>
      </p:sp>
      <p:sp>
        <p:nvSpPr>
          <p:cNvPr id="324" name="Google Shape;324;p14"/>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Font typeface="Arial"/>
              <a:buNone/>
            </a:pPr>
            <a:r>
              <a:rPr lang="en-US" sz="2000" dirty="0"/>
              <a:t>Volunteers may end up meeting recoverees they call out in the community or at meetings.  It’s fine to acknowledge this </a:t>
            </a:r>
            <a:r>
              <a:rPr lang="en-US" sz="2000" u="sng" dirty="0"/>
              <a:t>if</a:t>
            </a:r>
            <a:r>
              <a:rPr lang="en-US" sz="2000" dirty="0"/>
              <a:t> and </a:t>
            </a:r>
            <a:r>
              <a:rPr lang="en-US" sz="2000" u="sng" dirty="0"/>
              <a:t>only if</a:t>
            </a:r>
            <a:r>
              <a:rPr lang="en-US" sz="2000" dirty="0"/>
              <a:t> the recoveree initiates the conversation and provided that you don’t break their anonymity.</a:t>
            </a:r>
            <a:endParaRPr dirty="0"/>
          </a:p>
          <a:p>
            <a:pPr marL="0" lvl="0" indent="0" algn="l" rtl="0">
              <a:lnSpc>
                <a:spcPct val="90000"/>
              </a:lnSpc>
              <a:spcBef>
                <a:spcPts val="1000"/>
              </a:spcBef>
              <a:spcAft>
                <a:spcPts val="0"/>
              </a:spcAft>
              <a:buClr>
                <a:schemeClr val="lt1"/>
              </a:buClr>
              <a:buSzPts val="2000"/>
              <a:buFont typeface="Arial"/>
              <a:buNone/>
            </a:pPr>
            <a:endParaRPr sz="2000" dirty="0"/>
          </a:p>
          <a:p>
            <a:pPr marL="0" lvl="0" indent="0" algn="l" rtl="0">
              <a:lnSpc>
                <a:spcPct val="90000"/>
              </a:lnSpc>
              <a:spcBef>
                <a:spcPts val="1000"/>
              </a:spcBef>
              <a:spcAft>
                <a:spcPts val="0"/>
              </a:spcAft>
              <a:buClr>
                <a:schemeClr val="lt1"/>
              </a:buClr>
              <a:buSzPts val="2000"/>
              <a:buFont typeface="Arial"/>
              <a:buNone/>
            </a:pPr>
            <a:r>
              <a:rPr lang="en-US" sz="2000" dirty="0"/>
              <a:t>If you have a personal relationship with a recoveree that you’re assigned to call,  let the Volunteer Manager know so that another volunteer can be assigned to call that person.</a:t>
            </a:r>
            <a:endParaRPr dirty="0"/>
          </a:p>
          <a:p>
            <a:pPr marL="228600" lvl="0" indent="-76200" algn="l" rtl="0">
              <a:lnSpc>
                <a:spcPct val="90000"/>
              </a:lnSpc>
              <a:spcBef>
                <a:spcPts val="1000"/>
              </a:spcBef>
              <a:spcAft>
                <a:spcPts val="0"/>
              </a:spcAft>
              <a:buClr>
                <a:schemeClr val="lt1"/>
              </a:buClr>
              <a:buSzPts val="2400"/>
              <a:buNone/>
            </a:pPr>
            <a:endParaRPr dirty="0"/>
          </a:p>
        </p:txBody>
      </p:sp>
      <p:sp>
        <p:nvSpPr>
          <p:cNvPr id="325" name="Google Shape;325;p14"/>
          <p:cNvSpPr txBox="1"/>
          <p:nvPr/>
        </p:nvSpPr>
        <p:spPr>
          <a:xfrm>
            <a:off x="7778025" y="924250"/>
            <a:ext cx="817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5"/>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Volunteer Commitment</a:t>
            </a:r>
            <a:endParaRPr/>
          </a:p>
        </p:txBody>
      </p:sp>
      <p:sp>
        <p:nvSpPr>
          <p:cNvPr id="331" name="Google Shape;331;p15"/>
          <p:cNvSpPr txBox="1">
            <a:spLocks noGrp="1"/>
          </p:cNvSpPr>
          <p:nvPr>
            <p:ph type="body" idx="1"/>
          </p:nvPr>
        </p:nvSpPr>
        <p:spPr>
          <a:xfrm>
            <a:off x="533400" y="2336800"/>
            <a:ext cx="7651750" cy="35988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000"/>
              <a:buFont typeface="Arial"/>
              <a:buNone/>
            </a:pPr>
            <a:r>
              <a:rPr lang="en-US" sz="2000"/>
              <a:t>Volunteers are expected to complete the Volunteer Orientation Training and CCAR Ambassador Training prior to TRS training.</a:t>
            </a:r>
            <a:endParaRPr/>
          </a:p>
          <a:p>
            <a:pPr marL="0" lvl="0" indent="0" algn="l" rtl="0">
              <a:lnSpc>
                <a:spcPct val="90000"/>
              </a:lnSpc>
              <a:spcBef>
                <a:spcPts val="1000"/>
              </a:spcBef>
              <a:spcAft>
                <a:spcPts val="0"/>
              </a:spcAft>
              <a:buClr>
                <a:schemeClr val="lt1"/>
              </a:buClr>
              <a:buSzPts val="2000"/>
              <a:buFont typeface="Arial"/>
              <a:buNone/>
            </a:pPr>
            <a:r>
              <a:rPr lang="en-US" sz="2000"/>
              <a:t>Volunteers are asked to make a commitment to come at least once a week and make Telephone Recovery Support calls.</a:t>
            </a:r>
            <a:endParaRPr/>
          </a:p>
          <a:p>
            <a:pPr marL="0" lvl="0" indent="0" algn="l" rtl="0">
              <a:lnSpc>
                <a:spcPct val="90000"/>
              </a:lnSpc>
              <a:spcBef>
                <a:spcPts val="1000"/>
              </a:spcBef>
              <a:spcAft>
                <a:spcPts val="0"/>
              </a:spcAft>
              <a:buClr>
                <a:schemeClr val="lt1"/>
              </a:buClr>
              <a:buSzPts val="2000"/>
              <a:buFont typeface="Arial"/>
              <a:buNone/>
            </a:pPr>
            <a:r>
              <a:rPr lang="en-US" sz="2000"/>
              <a:t>Volunteers must fill out the Volunteer Time Sheet each time they volunteer.</a:t>
            </a:r>
            <a:endParaRPr/>
          </a:p>
          <a:p>
            <a:pPr marL="0" lvl="0" indent="0" algn="l" rtl="0">
              <a:lnSpc>
                <a:spcPct val="90000"/>
              </a:lnSpc>
              <a:spcBef>
                <a:spcPts val="1000"/>
              </a:spcBef>
              <a:spcAft>
                <a:spcPts val="0"/>
              </a:spcAft>
              <a:buClr>
                <a:schemeClr val="lt1"/>
              </a:buClr>
              <a:buSzPts val="2000"/>
              <a:buFont typeface="Arial"/>
              <a:buNone/>
            </a:pPr>
            <a:r>
              <a:rPr lang="en-US" sz="2000"/>
              <a:t>If you cannot make your scheduled day, please call to let us know so that someone else can make the calls.  Reschedule if possible.</a:t>
            </a:r>
            <a:endParaRPr/>
          </a:p>
          <a:p>
            <a:pPr marL="0" lvl="0" indent="0" algn="l" rtl="0">
              <a:lnSpc>
                <a:spcPct val="90000"/>
              </a:lnSpc>
              <a:spcBef>
                <a:spcPts val="1000"/>
              </a:spcBef>
              <a:spcAft>
                <a:spcPts val="0"/>
              </a:spcAft>
              <a:buClr>
                <a:schemeClr val="lt1"/>
              </a:buClr>
              <a:buSzPts val="2000"/>
              <a:buFont typeface="Arial"/>
              <a:buNone/>
            </a:pPr>
            <a:r>
              <a:rPr lang="en-US" sz="2000"/>
              <a:t>The recoverees really appreciate the calls and we don’t want to let them down.</a:t>
            </a:r>
            <a:endParaRPr/>
          </a:p>
          <a:p>
            <a:pPr marL="228600" lvl="0" indent="-101600" algn="l" rtl="0">
              <a:lnSpc>
                <a:spcPct val="90000"/>
              </a:lnSpc>
              <a:spcBef>
                <a:spcPts val="1000"/>
              </a:spcBef>
              <a:spcAft>
                <a:spcPts val="0"/>
              </a:spcAft>
              <a:buClr>
                <a:schemeClr val="lt1"/>
              </a:buClr>
              <a:buSzPts val="2000"/>
              <a:buNone/>
            </a:pPr>
            <a:endParaRPr sz="2000"/>
          </a:p>
        </p:txBody>
      </p:sp>
      <p:sp>
        <p:nvSpPr>
          <p:cNvPr id="333" name="Google Shape;333;p15"/>
          <p:cNvSpPr txBox="1"/>
          <p:nvPr/>
        </p:nvSpPr>
        <p:spPr>
          <a:xfrm>
            <a:off x="7778025" y="924250"/>
            <a:ext cx="72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TRS Suggestions</a:t>
            </a:r>
            <a:endParaRPr/>
          </a:p>
        </p:txBody>
      </p:sp>
      <p:sp>
        <p:nvSpPr>
          <p:cNvPr id="339" name="Google Shape;339;p16"/>
          <p:cNvSpPr txBox="1">
            <a:spLocks noGrp="1"/>
          </p:cNvSpPr>
          <p:nvPr>
            <p:ph type="body" idx="1"/>
          </p:nvPr>
        </p:nvSpPr>
        <p:spPr>
          <a:xfrm>
            <a:off x="533400" y="2336800"/>
            <a:ext cx="7572375" cy="359886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ct val="100000"/>
              <a:buFont typeface="Arial"/>
              <a:buNone/>
            </a:pPr>
            <a:r>
              <a:rPr lang="en-US" sz="2000" dirty="0"/>
              <a:t>Take your time, read the contact history…each and every call deserves your attention.</a:t>
            </a:r>
            <a:endParaRPr dirty="0"/>
          </a:p>
          <a:p>
            <a:pPr marL="0" lvl="0" indent="0" algn="l" rtl="0">
              <a:lnSpc>
                <a:spcPct val="90000"/>
              </a:lnSpc>
              <a:spcBef>
                <a:spcPts val="1000"/>
              </a:spcBef>
              <a:spcAft>
                <a:spcPts val="0"/>
              </a:spcAft>
              <a:buClr>
                <a:schemeClr val="lt1"/>
              </a:buClr>
              <a:buSzPct val="100000"/>
              <a:buFont typeface="Arial"/>
              <a:buNone/>
            </a:pPr>
            <a:endParaRPr sz="2000" dirty="0"/>
          </a:p>
          <a:p>
            <a:pPr marL="0" lvl="0" indent="0" algn="l" rtl="0">
              <a:lnSpc>
                <a:spcPct val="90000"/>
              </a:lnSpc>
              <a:spcBef>
                <a:spcPts val="1000"/>
              </a:spcBef>
              <a:spcAft>
                <a:spcPts val="0"/>
              </a:spcAft>
              <a:buClr>
                <a:schemeClr val="lt1"/>
              </a:buClr>
              <a:buSzPct val="100000"/>
              <a:buFont typeface="Arial"/>
              <a:buNone/>
            </a:pPr>
            <a:r>
              <a:rPr lang="en-US" sz="2000" dirty="0"/>
              <a:t>Try to engage in a genuine conversation so that the person feels you are interested in them and their recovery.</a:t>
            </a:r>
            <a:endParaRPr dirty="0"/>
          </a:p>
          <a:p>
            <a:pPr marL="0" lvl="0" indent="0" algn="l" rtl="0">
              <a:lnSpc>
                <a:spcPct val="90000"/>
              </a:lnSpc>
              <a:spcBef>
                <a:spcPts val="1000"/>
              </a:spcBef>
              <a:spcAft>
                <a:spcPts val="0"/>
              </a:spcAft>
              <a:buClr>
                <a:schemeClr val="lt1"/>
              </a:buClr>
              <a:buSzPct val="100000"/>
              <a:buFont typeface="Arial"/>
              <a:buNone/>
            </a:pPr>
            <a:endParaRPr sz="2000" dirty="0"/>
          </a:p>
          <a:p>
            <a:pPr marL="0" lvl="0" indent="0" algn="l" rtl="0">
              <a:lnSpc>
                <a:spcPct val="90000"/>
              </a:lnSpc>
              <a:spcBef>
                <a:spcPts val="1000"/>
              </a:spcBef>
              <a:spcAft>
                <a:spcPts val="0"/>
              </a:spcAft>
              <a:buClr>
                <a:schemeClr val="lt1"/>
              </a:buClr>
              <a:buSzPct val="100000"/>
              <a:buFont typeface="Arial"/>
              <a:buNone/>
            </a:pPr>
            <a:r>
              <a:rPr lang="en-US" sz="2000" dirty="0"/>
              <a:t>It’s okay to share some of your own story, if it’s relevant to the conversation, you feel comfortable doing so, and you feel that the recoveree is interested and open to hearing it.</a:t>
            </a:r>
            <a:endParaRPr dirty="0"/>
          </a:p>
          <a:p>
            <a:pPr marL="0" lvl="0" indent="0" algn="l" rtl="0">
              <a:lnSpc>
                <a:spcPct val="90000"/>
              </a:lnSpc>
              <a:spcBef>
                <a:spcPts val="1000"/>
              </a:spcBef>
              <a:spcAft>
                <a:spcPts val="0"/>
              </a:spcAft>
              <a:buClr>
                <a:schemeClr val="lt1"/>
              </a:buClr>
              <a:buSzPct val="100000"/>
              <a:buFont typeface="Arial"/>
              <a:buNone/>
            </a:pPr>
            <a:endParaRPr sz="2000" dirty="0"/>
          </a:p>
          <a:p>
            <a:pPr marL="0" lvl="0" indent="0" algn="l" rtl="0">
              <a:lnSpc>
                <a:spcPct val="90000"/>
              </a:lnSpc>
              <a:spcBef>
                <a:spcPts val="1000"/>
              </a:spcBef>
              <a:spcAft>
                <a:spcPts val="0"/>
              </a:spcAft>
              <a:buClr>
                <a:schemeClr val="lt1"/>
              </a:buClr>
              <a:buSzPct val="100000"/>
              <a:buFont typeface="Arial"/>
              <a:buNone/>
            </a:pPr>
            <a:r>
              <a:rPr lang="en-US" sz="2000" dirty="0"/>
              <a:t>Conversation should be directed by the </a:t>
            </a:r>
            <a:r>
              <a:rPr lang="en-US" sz="2000" u="sng" dirty="0"/>
              <a:t>recoveree</a:t>
            </a:r>
            <a:r>
              <a:rPr lang="en-US" sz="2000" dirty="0"/>
              <a:t>! You are there for support and encouragement.</a:t>
            </a:r>
            <a:endParaRPr dirty="0"/>
          </a:p>
          <a:p>
            <a:pPr marL="228600" lvl="0" indent="-87629" algn="l" rtl="0">
              <a:lnSpc>
                <a:spcPct val="90000"/>
              </a:lnSpc>
              <a:spcBef>
                <a:spcPts val="1000"/>
              </a:spcBef>
              <a:spcAft>
                <a:spcPts val="0"/>
              </a:spcAft>
              <a:buClr>
                <a:schemeClr val="lt1"/>
              </a:buClr>
              <a:buSzPct val="100000"/>
              <a:buNone/>
            </a:pPr>
            <a:endParaRPr dirty="0"/>
          </a:p>
        </p:txBody>
      </p:sp>
      <p:sp>
        <p:nvSpPr>
          <p:cNvPr id="341" name="Google Shape;341;p16"/>
          <p:cNvSpPr txBox="1"/>
          <p:nvPr/>
        </p:nvSpPr>
        <p:spPr>
          <a:xfrm>
            <a:off x="7777125" y="924250"/>
            <a:ext cx="717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7"/>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TRS Reminders</a:t>
            </a:r>
            <a:endParaRPr/>
          </a:p>
        </p:txBody>
      </p:sp>
      <p:sp>
        <p:nvSpPr>
          <p:cNvPr id="347" name="Google Shape;347;p17"/>
          <p:cNvSpPr txBox="1">
            <a:spLocks noGrp="1"/>
          </p:cNvSpPr>
          <p:nvPr>
            <p:ph type="body" idx="1"/>
          </p:nvPr>
        </p:nvSpPr>
        <p:spPr>
          <a:xfrm>
            <a:off x="533400" y="2336800"/>
            <a:ext cx="8077200" cy="3768725"/>
          </a:xfrm>
          <a:prstGeom prst="rect">
            <a:avLst/>
          </a:prstGeom>
          <a:noFill/>
          <a:ln>
            <a:noFill/>
          </a:ln>
        </p:spPr>
        <p:txBody>
          <a:bodyPr spcFirstLastPara="1" wrap="square" lIns="91425" tIns="45700" rIns="91425" bIns="45700" anchor="t" anchorCtr="0">
            <a:normAutofit/>
          </a:bodyPr>
          <a:lstStyle/>
          <a:p>
            <a:pPr marL="342900">
              <a:spcBef>
                <a:spcPts val="0"/>
              </a:spcBef>
              <a:buSzPct val="100000"/>
            </a:pPr>
            <a:r>
              <a:rPr lang="en-US" sz="1800" dirty="0"/>
              <a:t>In the “Response Box” do not select “made contact” unless you</a:t>
            </a:r>
            <a:endParaRPr sz="1800" dirty="0"/>
          </a:p>
          <a:p>
            <a:pPr marL="0" indent="0">
              <a:buSzPct val="100000"/>
              <a:buNone/>
            </a:pPr>
            <a:r>
              <a:rPr lang="en-US" sz="1800" dirty="0"/>
              <a:t>speak with the recoveree. </a:t>
            </a:r>
            <a:endParaRPr sz="1800" dirty="0"/>
          </a:p>
          <a:p>
            <a:pPr marL="342900">
              <a:buSzPct val="100000"/>
            </a:pPr>
            <a:endParaRPr lang="en-US" sz="1800" dirty="0"/>
          </a:p>
          <a:p>
            <a:pPr marL="342900">
              <a:buSzPct val="100000"/>
            </a:pPr>
            <a:r>
              <a:rPr lang="en-US" sz="1800" dirty="0"/>
              <a:t>If speaking to a family member or friend</a:t>
            </a:r>
            <a:endParaRPr sz="1800" dirty="0"/>
          </a:p>
          <a:p>
            <a:pPr marL="0" indent="0">
              <a:buSzPct val="100000"/>
              <a:buNone/>
            </a:pPr>
            <a:r>
              <a:rPr lang="en-US" sz="1800" dirty="0"/>
              <a:t>put “left message”</a:t>
            </a:r>
            <a:endParaRPr sz="1800" dirty="0"/>
          </a:p>
          <a:p>
            <a:pPr marL="342900">
              <a:buSzPct val="100000"/>
            </a:pPr>
            <a:endParaRPr lang="en-US" sz="1800" dirty="0"/>
          </a:p>
          <a:p>
            <a:pPr marL="342900">
              <a:buSzPct val="100000"/>
            </a:pPr>
            <a:r>
              <a:rPr lang="en-US" sz="1800" dirty="0"/>
              <a:t>Do not change the “In Recovery” checkbox</a:t>
            </a:r>
          </a:p>
          <a:p>
            <a:pPr marL="0" lvl="0" indent="0" algn="l" rtl="0">
              <a:lnSpc>
                <a:spcPct val="90000"/>
              </a:lnSpc>
              <a:spcBef>
                <a:spcPts val="1000"/>
              </a:spcBef>
              <a:spcAft>
                <a:spcPts val="0"/>
              </a:spcAft>
              <a:buClr>
                <a:schemeClr val="lt1"/>
              </a:buClr>
              <a:buSzPct val="100000"/>
              <a:buFont typeface="Arial"/>
              <a:buNone/>
            </a:pPr>
            <a:r>
              <a:rPr lang="en-US" sz="1800" dirty="0"/>
              <a:t>if you do not speak with the recoveree.</a:t>
            </a:r>
            <a:endParaRPr sz="1800" dirty="0"/>
          </a:p>
        </p:txBody>
      </p:sp>
      <p:sp>
        <p:nvSpPr>
          <p:cNvPr id="348" name="Google Shape;348;p17"/>
          <p:cNvSpPr txBox="1">
            <a:spLocks noGrp="1"/>
          </p:cNvSpPr>
          <p:nvPr>
            <p:ph type="sldNum" idx="12"/>
          </p:nvPr>
        </p:nvSpPr>
        <p:spPr>
          <a:xfrm>
            <a:off x="7767800" y="748303"/>
            <a:ext cx="1157700" cy="109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Arial"/>
              <a:buNone/>
            </a:pPr>
            <a:r>
              <a:rPr lang="en-US" dirty="0">
                <a:latin typeface="Garamond" panose="02020404030301010803" pitchFamily="18" charset="0"/>
                <a:ea typeface="Garamond"/>
                <a:cs typeface="Garamond"/>
                <a:sym typeface="Garamond"/>
              </a:rPr>
              <a:t>17</a:t>
            </a:r>
            <a:endParaRPr sz="3600" b="0" i="0" u="none" strike="noStrike" cap="none" dirty="0">
              <a:solidFill>
                <a:schemeClr val="lt1"/>
              </a:solidFill>
              <a:latin typeface="Garamond" panose="02020404030301010803" pitchFamily="18" charset="0"/>
              <a:ea typeface="Garamond"/>
              <a:cs typeface="Garamond"/>
              <a:sym typeface="Garamond"/>
            </a:endParaRPr>
          </a:p>
        </p:txBody>
      </p:sp>
      <p:pic>
        <p:nvPicPr>
          <p:cNvPr id="349" name="Google Shape;349;p17"/>
          <p:cNvPicPr preferRelativeResize="0"/>
          <p:nvPr/>
        </p:nvPicPr>
        <p:blipFill rotWithShape="1">
          <a:blip r:embed="rId3">
            <a:alphaModFix/>
          </a:blip>
          <a:srcRect l="38304" t="24606" r="37781" b="11742"/>
          <a:stretch/>
        </p:blipFill>
        <p:spPr>
          <a:xfrm>
            <a:off x="5709812" y="2824178"/>
            <a:ext cx="2636838" cy="3246438"/>
          </a:xfrm>
          <a:prstGeom prst="rect">
            <a:avLst/>
          </a:prstGeom>
          <a:noFill/>
          <a:ln>
            <a:noFill/>
          </a:ln>
        </p:spPr>
      </p:pic>
      <p:sp>
        <p:nvSpPr>
          <p:cNvPr id="350" name="Google Shape;350;p17"/>
          <p:cNvSpPr/>
          <p:nvPr/>
        </p:nvSpPr>
        <p:spPr>
          <a:xfrm>
            <a:off x="5548642" y="3779683"/>
            <a:ext cx="2516400" cy="299700"/>
          </a:xfrm>
          <a:prstGeom prst="ellipse">
            <a:avLst/>
          </a:prstGeom>
          <a:noFill/>
          <a:ln w="38100" cap="flat" cmpd="sng">
            <a:solidFill>
              <a:schemeClr val="dk1"/>
            </a:solidFill>
            <a:prstDash val="solid"/>
            <a:round/>
            <a:headEnd type="none" w="sm" len="sm"/>
            <a:tailEnd type="none" w="sm" len="sm"/>
          </a:ln>
          <a:effectLst>
            <a:outerShdw blurRad="57150" dist="19050" dir="5400000" algn="bl" rotWithShape="0">
              <a:srgbClr val="FF66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1" name="Google Shape;351;p17"/>
          <p:cNvSpPr/>
          <p:nvPr/>
        </p:nvSpPr>
        <p:spPr>
          <a:xfrm>
            <a:off x="5612286" y="3445074"/>
            <a:ext cx="2516400" cy="299700"/>
          </a:xfrm>
          <a:prstGeom prst="ellipse">
            <a:avLst/>
          </a:prstGeom>
          <a:noFill/>
          <a:ln w="38100" cap="flat" cmpd="sng">
            <a:solidFill>
              <a:schemeClr val="dk1"/>
            </a:solidFill>
            <a:prstDash val="solid"/>
            <a:round/>
            <a:headEnd type="none" w="sm" len="sm"/>
            <a:tailEnd type="none" w="sm" len="sm"/>
          </a:ln>
          <a:effectLst>
            <a:outerShdw blurRad="57150" dist="19050" dir="5400000" algn="bl" rotWithShape="0">
              <a:srgbClr val="FF66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2"/>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Role Plays</a:t>
            </a:r>
            <a:endParaRPr/>
          </a:p>
        </p:txBody>
      </p:sp>
      <p:sp>
        <p:nvSpPr>
          <p:cNvPr id="446" name="Google Shape;446;p22"/>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fontScale="62500" lnSpcReduction="20000"/>
          </a:bodyPr>
          <a:lstStyle/>
          <a:p>
            <a:pPr marL="114300" lvl="0" indent="0" algn="l" rtl="0">
              <a:lnSpc>
                <a:spcPct val="90000"/>
              </a:lnSpc>
              <a:spcBef>
                <a:spcPts val="0"/>
              </a:spcBef>
              <a:spcAft>
                <a:spcPts val="0"/>
              </a:spcAft>
              <a:buClr>
                <a:schemeClr val="lt1"/>
              </a:buClr>
              <a:buSzPct val="100000"/>
              <a:buFont typeface="Arial"/>
              <a:buNone/>
            </a:pPr>
            <a:r>
              <a:rPr lang="en-US" sz="2900" b="1" dirty="0"/>
              <a:t>1. Recoveree is Doing Well</a:t>
            </a:r>
            <a:r>
              <a:rPr lang="en-US" sz="2900" dirty="0"/>
              <a:t> </a:t>
            </a:r>
            <a:endParaRPr sz="2900" dirty="0"/>
          </a:p>
          <a:p>
            <a:pPr marL="114300" lvl="0" indent="0" algn="l" rtl="0">
              <a:lnSpc>
                <a:spcPct val="90000"/>
              </a:lnSpc>
              <a:spcBef>
                <a:spcPts val="1000"/>
              </a:spcBef>
              <a:spcAft>
                <a:spcPts val="0"/>
              </a:spcAft>
              <a:buClr>
                <a:schemeClr val="lt1"/>
              </a:buClr>
              <a:buSzPct val="100000"/>
              <a:buFont typeface="Arial"/>
              <a:buNone/>
            </a:pPr>
            <a:r>
              <a:rPr lang="en-US" sz="2600" dirty="0"/>
              <a:t>* Sometimes someone will be doing fine in their recovery but may still need support in other areas of their lives.</a:t>
            </a:r>
            <a:endParaRPr sz="2600" dirty="0"/>
          </a:p>
          <a:p>
            <a:pPr marL="114300" lvl="0" indent="0" algn="l" rtl="0">
              <a:lnSpc>
                <a:spcPct val="90000"/>
              </a:lnSpc>
              <a:spcBef>
                <a:spcPts val="1000"/>
              </a:spcBef>
              <a:spcAft>
                <a:spcPts val="0"/>
              </a:spcAft>
              <a:buClr>
                <a:schemeClr val="lt1"/>
              </a:buClr>
              <a:buSzPct val="100000"/>
              <a:buFont typeface="Arial"/>
              <a:buNone/>
            </a:pPr>
            <a:r>
              <a:rPr lang="en-US" sz="2900" b="1" dirty="0"/>
              <a:t>2. Recoveree Shaky, But not Using</a:t>
            </a:r>
            <a:endParaRPr sz="2900" dirty="0"/>
          </a:p>
          <a:p>
            <a:pPr marL="114300" lvl="0" indent="0" algn="l" rtl="0">
              <a:lnSpc>
                <a:spcPct val="90000"/>
              </a:lnSpc>
              <a:spcBef>
                <a:spcPts val="1000"/>
              </a:spcBef>
              <a:spcAft>
                <a:spcPts val="0"/>
              </a:spcAft>
              <a:buClr>
                <a:schemeClr val="lt1"/>
              </a:buClr>
              <a:buSzPct val="100000"/>
              <a:buFont typeface="Arial"/>
              <a:buNone/>
            </a:pPr>
            <a:r>
              <a:rPr lang="en-US" sz="2900" b="1" dirty="0"/>
              <a:t>3. Relapsed But Is Open to Help</a:t>
            </a:r>
            <a:endParaRPr sz="2900" dirty="0"/>
          </a:p>
          <a:p>
            <a:pPr marL="114300" lvl="0" indent="0" algn="l" rtl="0">
              <a:lnSpc>
                <a:spcPct val="90000"/>
              </a:lnSpc>
              <a:spcBef>
                <a:spcPts val="1000"/>
              </a:spcBef>
              <a:spcAft>
                <a:spcPts val="0"/>
              </a:spcAft>
              <a:buClr>
                <a:schemeClr val="lt1"/>
              </a:buClr>
              <a:buSzPct val="100000"/>
              <a:buFont typeface="Arial"/>
              <a:buNone/>
            </a:pPr>
            <a:r>
              <a:rPr lang="en-US" sz="2900" b="1" dirty="0"/>
              <a:t>4. Relapsed But Is Not Open to Help</a:t>
            </a:r>
            <a:endParaRPr sz="2900" dirty="0"/>
          </a:p>
          <a:p>
            <a:pPr marL="114300" lvl="0" indent="0" algn="l" rtl="0">
              <a:lnSpc>
                <a:spcPct val="90000"/>
              </a:lnSpc>
              <a:spcBef>
                <a:spcPts val="1000"/>
              </a:spcBef>
              <a:spcAft>
                <a:spcPts val="0"/>
              </a:spcAft>
              <a:buClr>
                <a:schemeClr val="lt1"/>
              </a:buClr>
              <a:buSzPct val="100000"/>
              <a:buFont typeface="Arial"/>
              <a:buNone/>
            </a:pPr>
            <a:r>
              <a:rPr lang="en-US" sz="2900" b="1" dirty="0"/>
              <a:t>5. Recoveree is in Crisis</a:t>
            </a:r>
            <a:endParaRPr sz="2900" dirty="0"/>
          </a:p>
          <a:p>
            <a:pPr marL="114300" lvl="0" indent="0" algn="l" rtl="0">
              <a:lnSpc>
                <a:spcPct val="90000"/>
              </a:lnSpc>
              <a:spcBef>
                <a:spcPts val="1000"/>
              </a:spcBef>
              <a:spcAft>
                <a:spcPts val="0"/>
              </a:spcAft>
              <a:buClr>
                <a:schemeClr val="lt1"/>
              </a:buClr>
              <a:buSzPct val="100000"/>
              <a:buFont typeface="Arial"/>
              <a:buNone/>
            </a:pPr>
            <a:r>
              <a:rPr lang="en-US" sz="2900" b="1" dirty="0"/>
              <a:t>6. Boundaries</a:t>
            </a:r>
            <a:endParaRPr sz="2900" dirty="0"/>
          </a:p>
          <a:p>
            <a:pPr marL="114300" lvl="0" indent="0" algn="l" rtl="0">
              <a:lnSpc>
                <a:spcPct val="90000"/>
              </a:lnSpc>
              <a:spcBef>
                <a:spcPts val="1000"/>
              </a:spcBef>
              <a:spcAft>
                <a:spcPts val="0"/>
              </a:spcAft>
              <a:buClr>
                <a:schemeClr val="lt1"/>
              </a:buClr>
              <a:buSzPct val="100000"/>
              <a:buFont typeface="Arial"/>
              <a:buNone/>
            </a:pPr>
            <a:endParaRPr dirty="0"/>
          </a:p>
          <a:p>
            <a:pPr marL="114300" lvl="0" indent="0" algn="l" rtl="0">
              <a:lnSpc>
                <a:spcPct val="90000"/>
              </a:lnSpc>
              <a:spcBef>
                <a:spcPts val="1000"/>
              </a:spcBef>
              <a:spcAft>
                <a:spcPts val="0"/>
              </a:spcAft>
              <a:buClr>
                <a:schemeClr val="lt1"/>
              </a:buClr>
              <a:buSzPct val="171428"/>
              <a:buFont typeface="Arial"/>
              <a:buNone/>
            </a:pPr>
            <a:r>
              <a:rPr lang="en-US" sz="2600" dirty="0"/>
              <a:t>* Recoveree asks volunteer for personal assistance.</a:t>
            </a:r>
            <a:endParaRPr sz="2600" dirty="0"/>
          </a:p>
          <a:p>
            <a:pPr marL="114300" lvl="0" indent="0" algn="l" rtl="0">
              <a:lnSpc>
                <a:spcPct val="90000"/>
              </a:lnSpc>
              <a:spcBef>
                <a:spcPts val="1000"/>
              </a:spcBef>
              <a:spcAft>
                <a:spcPts val="0"/>
              </a:spcAft>
              <a:buClr>
                <a:schemeClr val="lt1"/>
              </a:buClr>
              <a:buSzPct val="100000"/>
              <a:buFont typeface="Arial"/>
              <a:buNone/>
            </a:pPr>
            <a:endParaRPr sz="2600" dirty="0"/>
          </a:p>
          <a:p>
            <a:pPr marL="114300" lvl="0" indent="0" algn="l" rtl="0">
              <a:lnSpc>
                <a:spcPct val="90000"/>
              </a:lnSpc>
              <a:spcBef>
                <a:spcPts val="1000"/>
              </a:spcBef>
              <a:spcAft>
                <a:spcPts val="0"/>
              </a:spcAft>
              <a:buClr>
                <a:schemeClr val="lt1"/>
              </a:buClr>
              <a:buSzPct val="100000"/>
              <a:buFont typeface="Arial"/>
              <a:buNone/>
            </a:pPr>
            <a:r>
              <a:rPr lang="en-US" sz="2600" dirty="0"/>
              <a:t>Take a minute to brainstorm some possible responses.</a:t>
            </a:r>
            <a:endParaRPr sz="2600" dirty="0"/>
          </a:p>
          <a:p>
            <a:pPr marL="228600" lvl="0" indent="-121920" algn="l" rtl="0">
              <a:lnSpc>
                <a:spcPct val="90000"/>
              </a:lnSpc>
              <a:spcBef>
                <a:spcPts val="1000"/>
              </a:spcBef>
              <a:spcAft>
                <a:spcPts val="0"/>
              </a:spcAft>
              <a:buClr>
                <a:schemeClr val="lt1"/>
              </a:buClr>
              <a:buSzPct val="100000"/>
              <a:buNone/>
            </a:pPr>
            <a:endParaRPr dirty="0"/>
          </a:p>
        </p:txBody>
      </p:sp>
      <p:sp>
        <p:nvSpPr>
          <p:cNvPr id="448" name="Google Shape;448;p22"/>
          <p:cNvSpPr txBox="1"/>
          <p:nvPr/>
        </p:nvSpPr>
        <p:spPr>
          <a:xfrm>
            <a:off x="7777125" y="924250"/>
            <a:ext cx="727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3"/>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What if’s ?</a:t>
            </a:r>
            <a:endParaRPr/>
          </a:p>
        </p:txBody>
      </p:sp>
      <p:sp>
        <p:nvSpPr>
          <p:cNvPr id="454" name="Google Shape;454;p23"/>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ct val="100000"/>
              <a:buFont typeface="Arial"/>
              <a:buNone/>
            </a:pPr>
            <a:r>
              <a:rPr lang="en-US" sz="2000" dirty="0"/>
              <a:t>You get an answering machine:</a:t>
            </a:r>
            <a:endParaRPr dirty="0"/>
          </a:p>
          <a:p>
            <a:pPr marL="0" lvl="0" indent="0" algn="l" rtl="0">
              <a:lnSpc>
                <a:spcPct val="90000"/>
              </a:lnSpc>
              <a:spcBef>
                <a:spcPts val="1000"/>
              </a:spcBef>
              <a:spcAft>
                <a:spcPts val="0"/>
              </a:spcAft>
              <a:buClr>
                <a:schemeClr val="lt1"/>
              </a:buClr>
              <a:buSzPct val="100000"/>
              <a:buFont typeface="Arial"/>
              <a:buNone/>
            </a:pPr>
            <a:r>
              <a:rPr lang="en-US" sz="2000" dirty="0"/>
              <a:t>This is Crystal from CCAR calling for “Joe” If you feel the need to speak with someone right away, please call us at 844-269-8844, otherwise we’ll call you back in a couple of days.</a:t>
            </a:r>
            <a:endParaRPr dirty="0"/>
          </a:p>
          <a:p>
            <a:pPr marL="0" lvl="0" indent="0" algn="l" rtl="0">
              <a:lnSpc>
                <a:spcPct val="90000"/>
              </a:lnSpc>
              <a:spcBef>
                <a:spcPts val="1000"/>
              </a:spcBef>
              <a:spcAft>
                <a:spcPts val="0"/>
              </a:spcAft>
              <a:buClr>
                <a:schemeClr val="lt1"/>
              </a:buClr>
              <a:buSzPct val="100000"/>
              <a:buFont typeface="Arial"/>
              <a:buNone/>
            </a:pPr>
            <a:r>
              <a:rPr lang="en-US" sz="2000" dirty="0"/>
              <a:t>A family member answers the phone and does not know what CCAR is:</a:t>
            </a:r>
            <a:endParaRPr dirty="0"/>
          </a:p>
          <a:p>
            <a:pPr marL="0" lvl="0" indent="0" algn="l" rtl="0">
              <a:lnSpc>
                <a:spcPct val="90000"/>
              </a:lnSpc>
              <a:spcBef>
                <a:spcPts val="1000"/>
              </a:spcBef>
              <a:spcAft>
                <a:spcPts val="0"/>
              </a:spcAft>
              <a:buClr>
                <a:schemeClr val="lt1"/>
              </a:buClr>
              <a:buSzPct val="100000"/>
              <a:buFont typeface="Arial"/>
              <a:buNone/>
            </a:pPr>
            <a:r>
              <a:rPr lang="en-US" sz="2000" dirty="0"/>
              <a:t>Tell them what CCAR is without talking about the individual recoverees.</a:t>
            </a:r>
            <a:endParaRPr dirty="0"/>
          </a:p>
          <a:p>
            <a:pPr marL="0" lvl="0" indent="0" algn="l" rtl="0">
              <a:lnSpc>
                <a:spcPct val="90000"/>
              </a:lnSpc>
              <a:spcBef>
                <a:spcPts val="1000"/>
              </a:spcBef>
              <a:spcAft>
                <a:spcPts val="0"/>
              </a:spcAft>
              <a:buClr>
                <a:schemeClr val="lt1"/>
              </a:buClr>
              <a:buSzPct val="100000"/>
              <a:buFont typeface="Arial"/>
              <a:buNone/>
            </a:pPr>
            <a:r>
              <a:rPr lang="en-US" sz="2000" dirty="0"/>
              <a:t>Family member answers the phone and knows about CCAR and wants to talk to the volunteer:</a:t>
            </a:r>
            <a:endParaRPr dirty="0"/>
          </a:p>
          <a:p>
            <a:pPr marL="0" lvl="0" indent="0" algn="l" rtl="0">
              <a:lnSpc>
                <a:spcPct val="90000"/>
              </a:lnSpc>
              <a:spcBef>
                <a:spcPts val="1000"/>
              </a:spcBef>
              <a:spcAft>
                <a:spcPts val="0"/>
              </a:spcAft>
              <a:buClr>
                <a:schemeClr val="lt1"/>
              </a:buClr>
              <a:buSzPct val="100000"/>
              <a:buFont typeface="Arial"/>
              <a:buNone/>
            </a:pPr>
            <a:r>
              <a:rPr lang="en-US" sz="2000" dirty="0"/>
              <a:t>Volunteer is to leave message for recoveree but is free to talk about CCAR’s Mission and that we have family support services available if they’re interested.</a:t>
            </a:r>
            <a:endParaRPr dirty="0"/>
          </a:p>
          <a:p>
            <a:pPr marL="228600" lvl="0" indent="-87629" algn="l" rtl="0">
              <a:lnSpc>
                <a:spcPct val="90000"/>
              </a:lnSpc>
              <a:spcBef>
                <a:spcPts val="1000"/>
              </a:spcBef>
              <a:spcAft>
                <a:spcPts val="0"/>
              </a:spcAft>
              <a:buClr>
                <a:schemeClr val="lt1"/>
              </a:buClr>
              <a:buSzPct val="100000"/>
              <a:buNone/>
            </a:pPr>
            <a:endParaRPr dirty="0"/>
          </a:p>
        </p:txBody>
      </p:sp>
      <p:sp>
        <p:nvSpPr>
          <p:cNvPr id="456" name="Google Shape;456;p23"/>
          <p:cNvSpPr txBox="1"/>
          <p:nvPr/>
        </p:nvSpPr>
        <p:spPr>
          <a:xfrm>
            <a:off x="7787225" y="924250"/>
            <a:ext cx="737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dirty="0"/>
              <a:t>Learning Objectives</a:t>
            </a:r>
            <a:endParaRPr dirty="0"/>
          </a:p>
        </p:txBody>
      </p:sp>
      <p:sp>
        <p:nvSpPr>
          <p:cNvPr id="230" name="Google Shape;230;p2"/>
          <p:cNvSpPr txBox="1">
            <a:spLocks noGrp="1"/>
          </p:cNvSpPr>
          <p:nvPr>
            <p:ph type="body" idx="1"/>
          </p:nvPr>
        </p:nvSpPr>
        <p:spPr>
          <a:xfrm>
            <a:off x="533400" y="2336873"/>
            <a:ext cx="7545371" cy="3599316"/>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lt1"/>
              </a:buClr>
              <a:buSzPct val="100000"/>
              <a:buChar char="•"/>
            </a:pPr>
            <a:r>
              <a:rPr lang="en-US" sz="1800" dirty="0"/>
              <a:t>Discuss the history and purpose of Telephone Recovery Support (TRS)</a:t>
            </a:r>
            <a:endParaRPr sz="1800" dirty="0"/>
          </a:p>
          <a:p>
            <a:pPr marL="228600" lvl="0" indent="-228600" algn="l" rtl="0">
              <a:lnSpc>
                <a:spcPct val="150000"/>
              </a:lnSpc>
              <a:spcBef>
                <a:spcPts val="1000"/>
              </a:spcBef>
              <a:spcAft>
                <a:spcPts val="0"/>
              </a:spcAft>
              <a:buClr>
                <a:schemeClr val="lt1"/>
              </a:buClr>
              <a:buSzPct val="100000"/>
              <a:buChar char="•"/>
            </a:pPr>
            <a:r>
              <a:rPr lang="en-US" sz="1800" dirty="0"/>
              <a:t>Discuss the issue of boundaries and anonymity and the roles and responsibilities of a TRS volunteer.</a:t>
            </a:r>
            <a:endParaRPr sz="1800" dirty="0"/>
          </a:p>
          <a:p>
            <a:pPr marL="228600" lvl="0" indent="-228600" algn="l" rtl="0">
              <a:lnSpc>
                <a:spcPct val="150000"/>
              </a:lnSpc>
              <a:spcBef>
                <a:spcPts val="1000"/>
              </a:spcBef>
              <a:spcAft>
                <a:spcPts val="0"/>
              </a:spcAft>
              <a:buClr>
                <a:schemeClr val="lt1"/>
              </a:buClr>
              <a:buSzPct val="100000"/>
              <a:buChar char="•"/>
            </a:pPr>
            <a:r>
              <a:rPr lang="en-US" sz="1800" dirty="0"/>
              <a:t>Discuss statewide and regional recovery resources; know where to find information about these resources in order to help recoveree.</a:t>
            </a:r>
            <a:endParaRPr sz="1800" dirty="0"/>
          </a:p>
          <a:p>
            <a:pPr marL="228600" lvl="0" indent="-228600" algn="l" rtl="0">
              <a:lnSpc>
                <a:spcPct val="150000"/>
              </a:lnSpc>
              <a:spcBef>
                <a:spcPts val="1000"/>
              </a:spcBef>
              <a:spcAft>
                <a:spcPts val="0"/>
              </a:spcAft>
              <a:buClr>
                <a:schemeClr val="lt1"/>
              </a:buClr>
              <a:buSzPct val="100000"/>
              <a:buChar char="•"/>
            </a:pPr>
            <a:r>
              <a:rPr lang="en-US" sz="1800" dirty="0"/>
              <a:t>Develop a working knowledge of the TRS database.</a:t>
            </a:r>
            <a:endParaRPr sz="1800" dirty="0"/>
          </a:p>
          <a:p>
            <a:pPr marL="228600" lvl="0" indent="-228600" algn="l" rtl="0">
              <a:lnSpc>
                <a:spcPct val="150000"/>
              </a:lnSpc>
              <a:spcBef>
                <a:spcPts val="1000"/>
              </a:spcBef>
              <a:spcAft>
                <a:spcPts val="0"/>
              </a:spcAft>
              <a:buClr>
                <a:schemeClr val="lt1"/>
              </a:buClr>
              <a:buSzPct val="100000"/>
              <a:buChar char="•"/>
            </a:pPr>
            <a:r>
              <a:rPr lang="en-US" sz="1800" dirty="0"/>
              <a:t>Have a knowledge and understanding of a wide range of situations through role play.</a:t>
            </a:r>
            <a:endParaRPr sz="1800" dirty="0"/>
          </a:p>
        </p:txBody>
      </p:sp>
      <p:sp>
        <p:nvSpPr>
          <p:cNvPr id="231" name="Google Shape;231;p2"/>
          <p:cNvSpPr txBox="1"/>
          <p:nvPr/>
        </p:nvSpPr>
        <p:spPr>
          <a:xfrm>
            <a:off x="7767025" y="924250"/>
            <a:ext cx="74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lt1"/>
              </a:buClr>
              <a:buSzPts val="3600"/>
              <a:buFont typeface="Arial"/>
              <a:buNone/>
            </a:pPr>
            <a:fld id="{00000000-1234-1234-1234-123412341234}" type="slidenum">
              <a:rPr lang="en-US" sz="3600">
                <a:solidFill>
                  <a:schemeClr val="lt1"/>
                </a:solidFill>
                <a:latin typeface="Garamond"/>
                <a:ea typeface="Garamond"/>
                <a:cs typeface="Garamond"/>
                <a:sym typeface="Garamond"/>
              </a:rPr>
              <a:t>2</a:t>
            </a:fld>
            <a:endParaRPr dirty="0">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4"/>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Wrap-Ups</a:t>
            </a:r>
            <a:endParaRPr/>
          </a:p>
        </p:txBody>
      </p:sp>
      <p:sp>
        <p:nvSpPr>
          <p:cNvPr id="462" name="Google Shape;462;p24"/>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Clr>
                <a:schemeClr val="lt1"/>
              </a:buClr>
              <a:buSzPct val="100000"/>
              <a:buFont typeface="Arial"/>
              <a:buNone/>
            </a:pPr>
            <a:r>
              <a:rPr lang="en-US" sz="2000"/>
              <a:t>How’s your confidence level about making TRS calls on a scale of 1-10?</a:t>
            </a:r>
            <a:endParaRPr/>
          </a:p>
          <a:p>
            <a:pPr marL="0" lvl="0" indent="0" algn="l" rtl="0">
              <a:lnSpc>
                <a:spcPct val="150000"/>
              </a:lnSpc>
              <a:spcBef>
                <a:spcPts val="1000"/>
              </a:spcBef>
              <a:spcAft>
                <a:spcPts val="0"/>
              </a:spcAft>
              <a:buClr>
                <a:schemeClr val="lt1"/>
              </a:buClr>
              <a:buSzPct val="100000"/>
              <a:buFont typeface="Arial"/>
              <a:buNone/>
            </a:pPr>
            <a:r>
              <a:rPr lang="en-US" sz="2000"/>
              <a:t>What did you like?</a:t>
            </a:r>
            <a:endParaRPr/>
          </a:p>
          <a:p>
            <a:pPr marL="0" lvl="0" indent="0" algn="l" rtl="0">
              <a:lnSpc>
                <a:spcPct val="150000"/>
              </a:lnSpc>
              <a:spcBef>
                <a:spcPts val="1000"/>
              </a:spcBef>
              <a:spcAft>
                <a:spcPts val="0"/>
              </a:spcAft>
              <a:buClr>
                <a:schemeClr val="lt1"/>
              </a:buClr>
              <a:buSzPct val="100000"/>
              <a:buFont typeface="Arial"/>
              <a:buNone/>
            </a:pPr>
            <a:r>
              <a:rPr lang="en-US" sz="2000"/>
              <a:t>What will you use?</a:t>
            </a:r>
            <a:endParaRPr/>
          </a:p>
          <a:p>
            <a:pPr marL="0" lvl="0" indent="0" algn="l" rtl="0">
              <a:lnSpc>
                <a:spcPct val="150000"/>
              </a:lnSpc>
              <a:spcBef>
                <a:spcPts val="1000"/>
              </a:spcBef>
              <a:spcAft>
                <a:spcPts val="0"/>
              </a:spcAft>
              <a:buClr>
                <a:schemeClr val="lt1"/>
              </a:buClr>
              <a:buSzPct val="100000"/>
              <a:buFont typeface="Arial"/>
              <a:buNone/>
            </a:pPr>
            <a:r>
              <a:rPr lang="en-US" sz="2000"/>
              <a:t>What else do you feel you need?</a:t>
            </a:r>
            <a:endParaRPr/>
          </a:p>
          <a:p>
            <a:pPr marL="0" lvl="0" indent="0" algn="l" rtl="0">
              <a:lnSpc>
                <a:spcPct val="150000"/>
              </a:lnSpc>
              <a:spcBef>
                <a:spcPts val="1000"/>
              </a:spcBef>
              <a:spcAft>
                <a:spcPts val="0"/>
              </a:spcAft>
              <a:buClr>
                <a:schemeClr val="lt1"/>
              </a:buClr>
              <a:buSzPct val="100000"/>
              <a:buFont typeface="Arial"/>
              <a:buNone/>
            </a:pPr>
            <a:r>
              <a:rPr lang="en-US" sz="2000"/>
              <a:t>Please fill out your Training Evaluation</a:t>
            </a:r>
            <a:endParaRPr/>
          </a:p>
          <a:p>
            <a:pPr marL="0" lvl="0" indent="0" algn="l" rtl="0">
              <a:lnSpc>
                <a:spcPct val="150000"/>
              </a:lnSpc>
              <a:spcBef>
                <a:spcPts val="1000"/>
              </a:spcBef>
              <a:spcAft>
                <a:spcPts val="0"/>
              </a:spcAft>
              <a:buClr>
                <a:schemeClr val="lt1"/>
              </a:buClr>
              <a:buSzPct val="100000"/>
              <a:buFont typeface="Arial"/>
              <a:buNone/>
            </a:pPr>
            <a:endParaRPr sz="2000"/>
          </a:p>
          <a:p>
            <a:pPr marL="0" lvl="0" indent="0" algn="ctr" rtl="0">
              <a:lnSpc>
                <a:spcPct val="150000"/>
              </a:lnSpc>
              <a:spcBef>
                <a:spcPts val="1000"/>
              </a:spcBef>
              <a:spcAft>
                <a:spcPts val="0"/>
              </a:spcAft>
              <a:buClr>
                <a:schemeClr val="lt1"/>
              </a:buClr>
              <a:buSzPct val="100000"/>
              <a:buFont typeface="Arial"/>
              <a:buNone/>
            </a:pPr>
            <a:r>
              <a:rPr lang="en-US" sz="2000"/>
              <a:t>     Now it’s time to make the calls!</a:t>
            </a:r>
            <a:endParaRPr/>
          </a:p>
          <a:p>
            <a:pPr marL="228600" lvl="0" indent="-99060" algn="l" rtl="0">
              <a:lnSpc>
                <a:spcPct val="90000"/>
              </a:lnSpc>
              <a:spcBef>
                <a:spcPts val="1000"/>
              </a:spcBef>
              <a:spcAft>
                <a:spcPts val="0"/>
              </a:spcAft>
              <a:buClr>
                <a:schemeClr val="lt1"/>
              </a:buClr>
              <a:buSzPct val="100000"/>
              <a:buNone/>
            </a:pPr>
            <a:endParaRPr/>
          </a:p>
        </p:txBody>
      </p:sp>
      <p:sp>
        <p:nvSpPr>
          <p:cNvPr id="464" name="Google Shape;464;p24"/>
          <p:cNvSpPr txBox="1"/>
          <p:nvPr/>
        </p:nvSpPr>
        <p:spPr>
          <a:xfrm>
            <a:off x="7787225" y="924250"/>
            <a:ext cx="717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c46e35bef3_0_35"/>
          <p:cNvSpPr txBox="1">
            <a:spLocks noGrp="1"/>
          </p:cNvSpPr>
          <p:nvPr>
            <p:ph type="title"/>
          </p:nvPr>
        </p:nvSpPr>
        <p:spPr>
          <a:xfrm>
            <a:off x="531639" y="753228"/>
            <a:ext cx="689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Closing</a:t>
            </a:r>
            <a:endParaRPr/>
          </a:p>
        </p:txBody>
      </p:sp>
      <p:sp>
        <p:nvSpPr>
          <p:cNvPr id="470" name="Google Shape;470;gc46e35bef3_0_35"/>
          <p:cNvSpPr txBox="1">
            <a:spLocks noGrp="1"/>
          </p:cNvSpPr>
          <p:nvPr>
            <p:ph type="body" idx="1"/>
          </p:nvPr>
        </p:nvSpPr>
        <p:spPr>
          <a:xfrm>
            <a:off x="533400" y="2336873"/>
            <a:ext cx="6887400" cy="3599400"/>
          </a:xfrm>
          <a:prstGeom prst="rect">
            <a:avLst/>
          </a:prstGeom>
          <a:noFill/>
          <a:ln>
            <a:noFill/>
          </a:ln>
        </p:spPr>
        <p:txBody>
          <a:bodyPr spcFirstLastPara="1" wrap="square" lIns="91425" tIns="45700" rIns="91425" bIns="45700" anchor="t" anchorCtr="0">
            <a:normAutofit/>
          </a:bodyPr>
          <a:lstStyle/>
          <a:p>
            <a:pPr marL="228600" lvl="0" indent="0" algn="l" rtl="0">
              <a:spcBef>
                <a:spcPts val="0"/>
              </a:spcBef>
              <a:spcAft>
                <a:spcPts val="0"/>
              </a:spcAft>
              <a:buNone/>
            </a:pPr>
            <a:r>
              <a:rPr lang="en-US"/>
              <a:t>Time for questions and comments.</a:t>
            </a:r>
            <a:endParaRPr/>
          </a:p>
          <a:p>
            <a:pPr marL="228600" lvl="0" indent="-99060" algn="l" rtl="0">
              <a:lnSpc>
                <a:spcPct val="90000"/>
              </a:lnSpc>
              <a:spcBef>
                <a:spcPts val="1000"/>
              </a:spcBef>
              <a:spcAft>
                <a:spcPts val="0"/>
              </a:spcAft>
              <a:buClr>
                <a:schemeClr val="lt1"/>
              </a:buClr>
              <a:buSzPts val="2400"/>
              <a:buNone/>
            </a:pPr>
            <a:endParaRPr/>
          </a:p>
        </p:txBody>
      </p:sp>
      <p:sp>
        <p:nvSpPr>
          <p:cNvPr id="472" name="Google Shape;472;gc46e35bef3_0_35"/>
          <p:cNvSpPr txBox="1"/>
          <p:nvPr/>
        </p:nvSpPr>
        <p:spPr>
          <a:xfrm>
            <a:off x="7787225" y="924250"/>
            <a:ext cx="717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21</a:t>
            </a:fld>
            <a:endParaRPr/>
          </a:p>
        </p:txBody>
      </p:sp>
      <p:sp>
        <p:nvSpPr>
          <p:cNvPr id="473" name="Google Shape;473;gc46e35bef3_0_35"/>
          <p:cNvSpPr txBox="1"/>
          <p:nvPr/>
        </p:nvSpPr>
        <p:spPr>
          <a:xfrm>
            <a:off x="3072000" y="5419075"/>
            <a:ext cx="3000000" cy="517200"/>
          </a:xfrm>
          <a:prstGeom prst="rect">
            <a:avLst/>
          </a:prstGeom>
          <a:noFill/>
          <a:ln>
            <a:noFill/>
          </a:ln>
        </p:spPr>
        <p:txBody>
          <a:bodyPr spcFirstLastPara="1" wrap="square" lIns="91425" tIns="91425" rIns="91425" bIns="91425" anchor="t" anchorCtr="0">
            <a:spAutoFit/>
          </a:bodyPr>
          <a:lstStyle/>
          <a:p>
            <a:pPr marL="228600" lvl="0" indent="0" algn="ctr" rtl="0">
              <a:lnSpc>
                <a:spcPct val="90000"/>
              </a:lnSpc>
              <a:spcBef>
                <a:spcPts val="1000"/>
              </a:spcBef>
              <a:spcAft>
                <a:spcPts val="0"/>
              </a:spcAft>
              <a:buNone/>
            </a:pPr>
            <a:r>
              <a:rPr lang="en-US" sz="2400">
                <a:solidFill>
                  <a:schemeClr val="lt1"/>
                </a:solidFill>
                <a:latin typeface="Trebuchet MS"/>
                <a:ea typeface="Trebuchet MS"/>
                <a:cs typeface="Trebuchet MS"/>
                <a:sym typeface="Trebuchet MS"/>
              </a:rPr>
              <a:t>Thank You</a:t>
            </a:r>
            <a:endParaRPr sz="2400">
              <a:solidFill>
                <a:schemeClr val="lt1"/>
              </a:solidFill>
              <a:latin typeface="Trebuchet MS"/>
              <a:ea typeface="Trebuchet MS"/>
              <a:cs typeface="Trebuchet MS"/>
              <a:sym typeface="Trebuchet MS"/>
            </a:endParaRPr>
          </a:p>
        </p:txBody>
      </p:sp>
      <p:sp>
        <p:nvSpPr>
          <p:cNvPr id="474" name="Google Shape;474;gc46e35bef3_0_35"/>
          <p:cNvSpPr/>
          <p:nvPr/>
        </p:nvSpPr>
        <p:spPr>
          <a:xfrm>
            <a:off x="2591213" y="3278225"/>
            <a:ext cx="2771766" cy="2262168"/>
          </a:xfrm>
          <a:custGeom>
            <a:avLst/>
            <a:gdLst/>
            <a:ahLst/>
            <a:cxnLst/>
            <a:rect l="l" t="t" r="r" b="b"/>
            <a:pathLst>
              <a:path w="21600" h="21600" extrusionOk="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rgbClr val="FFBE7D"/>
          </a:solidFill>
          <a:ln w="9525" cap="flat" cmpd="sng">
            <a:solidFill>
              <a:srgbClr val="000000"/>
            </a:solidFill>
            <a:prstDash val="solid"/>
            <a:miter lim="800000"/>
            <a:headEnd type="none" w="sm" len="sm"/>
            <a:tailEnd type="none" w="sm" len="sm"/>
          </a:ln>
          <a:effectLst>
            <a:outerShdw dist="107763" dir="2700000" algn="ctr" rotWithShape="0">
              <a:srgbClr val="808080"/>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475" name="Google Shape;475;gc46e35bef3_0_35" descr="MC900434859[1]"/>
          <p:cNvPicPr preferRelativeResize="0"/>
          <p:nvPr/>
        </p:nvPicPr>
        <p:blipFill rotWithShape="1">
          <a:blip r:embed="rId3">
            <a:alphaModFix/>
          </a:blip>
          <a:srcRect/>
          <a:stretch/>
        </p:blipFill>
        <p:spPr>
          <a:xfrm>
            <a:off x="2905113" y="2942026"/>
            <a:ext cx="2530475" cy="2530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dirty="0"/>
              <a:t>Working Agreements</a:t>
            </a:r>
            <a:endParaRPr dirty="0"/>
          </a:p>
        </p:txBody>
      </p:sp>
      <p:sp>
        <p:nvSpPr>
          <p:cNvPr id="237" name="Google Shape;237;p3"/>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fontScale="92500"/>
          </a:bodyPr>
          <a:lstStyle/>
          <a:p>
            <a:pPr marL="0" lvl="0" indent="-117475" algn="l" rtl="0">
              <a:lnSpc>
                <a:spcPct val="150000"/>
              </a:lnSpc>
              <a:spcBef>
                <a:spcPts val="0"/>
              </a:spcBef>
              <a:spcAft>
                <a:spcPts val="0"/>
              </a:spcAft>
              <a:buClr>
                <a:schemeClr val="lt1"/>
              </a:buClr>
              <a:buSzPct val="100000"/>
              <a:buChar char="•"/>
            </a:pPr>
            <a:r>
              <a:rPr lang="en-US" sz="2000" dirty="0"/>
              <a:t>Respect for people’s thoughts, opinions and experiences</a:t>
            </a:r>
            <a:endParaRPr dirty="0"/>
          </a:p>
          <a:p>
            <a:pPr marL="0" lvl="0" indent="-117475" algn="l" rtl="0">
              <a:lnSpc>
                <a:spcPct val="150000"/>
              </a:lnSpc>
              <a:spcBef>
                <a:spcPts val="1000"/>
              </a:spcBef>
              <a:spcAft>
                <a:spcPts val="0"/>
              </a:spcAft>
              <a:buClr>
                <a:schemeClr val="lt1"/>
              </a:buClr>
              <a:buSzPct val="100000"/>
              <a:buChar char="•"/>
            </a:pPr>
            <a:r>
              <a:rPr lang="en-US" sz="2000" dirty="0"/>
              <a:t>One person speaks at a time</a:t>
            </a:r>
            <a:endParaRPr dirty="0"/>
          </a:p>
          <a:p>
            <a:pPr marL="0" lvl="0" indent="-117475" algn="l" rtl="0">
              <a:lnSpc>
                <a:spcPct val="150000"/>
              </a:lnSpc>
              <a:spcBef>
                <a:spcPts val="1000"/>
              </a:spcBef>
              <a:spcAft>
                <a:spcPts val="0"/>
              </a:spcAft>
              <a:buClr>
                <a:schemeClr val="lt1"/>
              </a:buClr>
              <a:buSzPct val="100000"/>
              <a:buChar char="•"/>
            </a:pPr>
            <a:r>
              <a:rPr lang="en-US" sz="2000" dirty="0"/>
              <a:t>Openness to the information</a:t>
            </a:r>
            <a:endParaRPr dirty="0"/>
          </a:p>
          <a:p>
            <a:pPr marL="0" lvl="0" indent="-117475" algn="l" rtl="0">
              <a:lnSpc>
                <a:spcPct val="150000"/>
              </a:lnSpc>
              <a:spcBef>
                <a:spcPts val="1000"/>
              </a:spcBef>
              <a:spcAft>
                <a:spcPts val="0"/>
              </a:spcAft>
              <a:buClr>
                <a:schemeClr val="lt1"/>
              </a:buClr>
              <a:buSzPct val="100000"/>
              <a:buChar char="•"/>
            </a:pPr>
            <a:r>
              <a:rPr lang="en-US" sz="2000" dirty="0"/>
              <a:t>Stay focused and on the topic</a:t>
            </a:r>
            <a:endParaRPr dirty="0"/>
          </a:p>
          <a:p>
            <a:pPr marL="0" lvl="0" indent="-117475" algn="l" rtl="0">
              <a:lnSpc>
                <a:spcPct val="150000"/>
              </a:lnSpc>
              <a:spcBef>
                <a:spcPts val="1000"/>
              </a:spcBef>
              <a:spcAft>
                <a:spcPts val="0"/>
              </a:spcAft>
              <a:buClr>
                <a:schemeClr val="lt1"/>
              </a:buClr>
              <a:buSzPct val="100000"/>
              <a:buChar char="•"/>
            </a:pPr>
            <a:r>
              <a:rPr lang="en-US" sz="2000" dirty="0"/>
              <a:t>Confidentiality (share the message but not the messenger)</a:t>
            </a:r>
            <a:endParaRPr dirty="0"/>
          </a:p>
          <a:p>
            <a:pPr marL="0" lvl="0" indent="-117475" algn="l" rtl="0">
              <a:lnSpc>
                <a:spcPct val="150000"/>
              </a:lnSpc>
              <a:spcBef>
                <a:spcPts val="1000"/>
              </a:spcBef>
              <a:spcAft>
                <a:spcPts val="0"/>
              </a:spcAft>
              <a:buClr>
                <a:schemeClr val="lt1"/>
              </a:buClr>
              <a:buSzPct val="100000"/>
              <a:buChar char="•"/>
            </a:pPr>
            <a:r>
              <a:rPr lang="en-US" sz="2000" dirty="0"/>
              <a:t>Stretch Rule</a:t>
            </a:r>
            <a:endParaRPr dirty="0"/>
          </a:p>
          <a:p>
            <a:pPr marL="228600" lvl="0" indent="-87629" algn="l" rtl="0">
              <a:lnSpc>
                <a:spcPct val="90000"/>
              </a:lnSpc>
              <a:spcBef>
                <a:spcPts val="1000"/>
              </a:spcBef>
              <a:spcAft>
                <a:spcPts val="0"/>
              </a:spcAft>
              <a:buClr>
                <a:schemeClr val="lt1"/>
              </a:buClr>
              <a:buSzPct val="100000"/>
              <a:buNone/>
            </a:pPr>
            <a:endParaRPr dirty="0"/>
          </a:p>
        </p:txBody>
      </p:sp>
      <p:sp>
        <p:nvSpPr>
          <p:cNvPr id="238" name="Google Shape;238;p3"/>
          <p:cNvSpPr txBox="1"/>
          <p:nvPr/>
        </p:nvSpPr>
        <p:spPr>
          <a:xfrm>
            <a:off x="7767025" y="924250"/>
            <a:ext cx="93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dirty="0"/>
              <a:t>History of Telephone Recovery Support (TRS)</a:t>
            </a:r>
            <a:endParaRPr dirty="0"/>
          </a:p>
        </p:txBody>
      </p:sp>
      <p:sp>
        <p:nvSpPr>
          <p:cNvPr id="244" name="Google Shape;244;p4"/>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US" sz="2000" dirty="0"/>
              <a:t>Bill White – leading addiction/recovery researcher and author of </a:t>
            </a:r>
            <a:r>
              <a:rPr lang="en-US" sz="2000" u="sng" dirty="0"/>
              <a:t>Slaying the Dragon</a:t>
            </a:r>
            <a:r>
              <a:rPr lang="en-US" sz="2000" dirty="0"/>
              <a:t>  – idea of a recovery check up phone call</a:t>
            </a:r>
            <a:endParaRPr dirty="0"/>
          </a:p>
          <a:p>
            <a:pPr marL="228600" lvl="0" indent="-101600" algn="l" rtl="0">
              <a:lnSpc>
                <a:spcPct val="90000"/>
              </a:lnSpc>
              <a:spcBef>
                <a:spcPts val="1000"/>
              </a:spcBef>
              <a:spcAft>
                <a:spcPts val="0"/>
              </a:spcAft>
              <a:buClr>
                <a:schemeClr val="lt1"/>
              </a:buClr>
              <a:buSzPts val="2000"/>
              <a:buNone/>
            </a:pPr>
            <a:endParaRPr sz="2000" dirty="0"/>
          </a:p>
          <a:p>
            <a:pPr marL="228600" lvl="0" indent="-228600" algn="l" rtl="0">
              <a:lnSpc>
                <a:spcPct val="90000"/>
              </a:lnSpc>
              <a:spcBef>
                <a:spcPts val="1000"/>
              </a:spcBef>
              <a:spcAft>
                <a:spcPts val="0"/>
              </a:spcAft>
              <a:buClr>
                <a:schemeClr val="lt1"/>
              </a:buClr>
              <a:buSzPts val="2000"/>
              <a:buChar char="•"/>
            </a:pPr>
            <a:r>
              <a:rPr lang="en-US" sz="2000" dirty="0"/>
              <a:t>2005 CCAR (CT Community for Addiction Recovery) starts pilot program: Telephone Recovery Support.</a:t>
            </a:r>
            <a:endParaRPr dirty="0"/>
          </a:p>
          <a:p>
            <a:pPr marL="228600" lvl="0" indent="-101600" algn="l" rtl="0">
              <a:lnSpc>
                <a:spcPct val="90000"/>
              </a:lnSpc>
              <a:spcBef>
                <a:spcPts val="1000"/>
              </a:spcBef>
              <a:spcAft>
                <a:spcPts val="0"/>
              </a:spcAft>
              <a:buClr>
                <a:schemeClr val="lt1"/>
              </a:buClr>
              <a:buSzPts val="2000"/>
              <a:buNone/>
            </a:pPr>
            <a:endParaRPr sz="2000" dirty="0"/>
          </a:p>
          <a:p>
            <a:pPr marL="228600" lvl="0" indent="-228600" algn="l" rtl="0">
              <a:lnSpc>
                <a:spcPct val="90000"/>
              </a:lnSpc>
              <a:spcBef>
                <a:spcPts val="1000"/>
              </a:spcBef>
              <a:spcAft>
                <a:spcPts val="0"/>
              </a:spcAft>
              <a:buClr>
                <a:schemeClr val="lt1"/>
              </a:buClr>
              <a:buSzPts val="2000"/>
              <a:buChar char="•"/>
            </a:pPr>
            <a:r>
              <a:rPr lang="en-US" sz="2000" dirty="0"/>
              <a:t>2007 DMHAS (CT Department of Mental Health and Addiction Services) funds TRS program.</a:t>
            </a:r>
            <a:endParaRPr dirty="0"/>
          </a:p>
          <a:p>
            <a:pPr marL="228600" lvl="0" indent="-76200" algn="l" rtl="0">
              <a:lnSpc>
                <a:spcPct val="90000"/>
              </a:lnSpc>
              <a:spcBef>
                <a:spcPts val="1000"/>
              </a:spcBef>
              <a:spcAft>
                <a:spcPts val="0"/>
              </a:spcAft>
              <a:buClr>
                <a:schemeClr val="lt1"/>
              </a:buClr>
              <a:buSzPts val="2400"/>
              <a:buNone/>
            </a:pPr>
            <a:endParaRPr dirty="0"/>
          </a:p>
        </p:txBody>
      </p:sp>
      <p:sp>
        <p:nvSpPr>
          <p:cNvPr id="246" name="Google Shape;246;p4"/>
          <p:cNvSpPr txBox="1"/>
          <p:nvPr/>
        </p:nvSpPr>
        <p:spPr>
          <a:xfrm>
            <a:off x="7757500" y="924250"/>
            <a:ext cx="616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Overview of TRS Program</a:t>
            </a:r>
            <a:endParaRPr/>
          </a:p>
        </p:txBody>
      </p:sp>
      <p:sp>
        <p:nvSpPr>
          <p:cNvPr id="252" name="Google Shape;252;p5"/>
          <p:cNvSpPr txBox="1">
            <a:spLocks noGrp="1"/>
          </p:cNvSpPr>
          <p:nvPr>
            <p:ph type="body" idx="1"/>
          </p:nvPr>
        </p:nvSpPr>
        <p:spPr>
          <a:xfrm>
            <a:off x="533400" y="2336800"/>
            <a:ext cx="6888163" cy="41973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Font typeface="Arial"/>
              <a:buNone/>
            </a:pPr>
            <a:r>
              <a:rPr lang="en-US" sz="2000" dirty="0"/>
              <a:t>Volunteers will call “recoverees” once a week to offer support, encouragement, information about resources and a point of connection to help them maintain their recovery. </a:t>
            </a:r>
            <a:endParaRPr dirty="0"/>
          </a:p>
          <a:p>
            <a:pPr marL="0" lvl="0" indent="0" algn="l" rtl="0">
              <a:lnSpc>
                <a:spcPct val="90000"/>
              </a:lnSpc>
              <a:spcBef>
                <a:spcPts val="1000"/>
              </a:spcBef>
              <a:spcAft>
                <a:spcPts val="0"/>
              </a:spcAft>
              <a:buClr>
                <a:schemeClr val="lt1"/>
              </a:buClr>
              <a:buSzPts val="2000"/>
              <a:buFont typeface="Arial"/>
              <a:buNone/>
            </a:pPr>
            <a:r>
              <a:rPr lang="en-US" sz="2000" dirty="0"/>
              <a:t>			   </a:t>
            </a:r>
            <a:endParaRPr dirty="0"/>
          </a:p>
          <a:p>
            <a:pPr marL="0" lvl="0" indent="0" algn="l" rtl="0">
              <a:lnSpc>
                <a:spcPct val="90000"/>
              </a:lnSpc>
              <a:spcBef>
                <a:spcPts val="1000"/>
              </a:spcBef>
              <a:spcAft>
                <a:spcPts val="0"/>
              </a:spcAft>
              <a:buClr>
                <a:schemeClr val="lt1"/>
              </a:buClr>
              <a:buSzPts val="2000"/>
              <a:buFont typeface="Arial"/>
              <a:buNone/>
            </a:pPr>
            <a:r>
              <a:rPr lang="en-US" sz="2000" dirty="0"/>
              <a:t>Volunteers – Great way to give back to the recovery community.</a:t>
            </a:r>
            <a:endParaRPr dirty="0"/>
          </a:p>
          <a:p>
            <a:pPr marL="0" lvl="0" indent="0" algn="l" rtl="0">
              <a:lnSpc>
                <a:spcPct val="90000"/>
              </a:lnSpc>
              <a:spcBef>
                <a:spcPts val="1000"/>
              </a:spcBef>
              <a:spcAft>
                <a:spcPts val="0"/>
              </a:spcAft>
              <a:buClr>
                <a:schemeClr val="lt1"/>
              </a:buClr>
              <a:buSzPts val="2000"/>
              <a:buFont typeface="Arial"/>
              <a:buNone/>
            </a:pPr>
            <a:endParaRPr sz="2000" dirty="0"/>
          </a:p>
          <a:p>
            <a:pPr marL="0" lvl="0" indent="0" algn="l" rtl="0">
              <a:lnSpc>
                <a:spcPct val="90000"/>
              </a:lnSpc>
              <a:spcBef>
                <a:spcPts val="1000"/>
              </a:spcBef>
              <a:spcAft>
                <a:spcPts val="0"/>
              </a:spcAft>
              <a:buClr>
                <a:schemeClr val="lt1"/>
              </a:buClr>
              <a:buSzPts val="2000"/>
              <a:buFont typeface="Arial"/>
              <a:buNone/>
            </a:pPr>
            <a:r>
              <a:rPr lang="en-US" sz="2000" dirty="0"/>
              <a:t>Recoverees – Receive support in their recovery</a:t>
            </a:r>
            <a:endParaRPr dirty="0"/>
          </a:p>
          <a:p>
            <a:pPr marL="228600" lvl="0" indent="-101600" algn="l" rtl="0">
              <a:lnSpc>
                <a:spcPct val="90000"/>
              </a:lnSpc>
              <a:spcBef>
                <a:spcPts val="1000"/>
              </a:spcBef>
              <a:spcAft>
                <a:spcPts val="0"/>
              </a:spcAft>
              <a:buClr>
                <a:schemeClr val="lt1"/>
              </a:buClr>
              <a:buSzPts val="2000"/>
              <a:buNone/>
            </a:pPr>
            <a:endParaRPr sz="2000" dirty="0"/>
          </a:p>
          <a:p>
            <a:pPr marL="228600" lvl="0" indent="-76200" algn="l" rtl="0">
              <a:lnSpc>
                <a:spcPct val="90000"/>
              </a:lnSpc>
              <a:spcBef>
                <a:spcPts val="1000"/>
              </a:spcBef>
              <a:spcAft>
                <a:spcPts val="0"/>
              </a:spcAft>
              <a:buClr>
                <a:schemeClr val="lt1"/>
              </a:buClr>
              <a:buSzPts val="2400"/>
              <a:buNone/>
            </a:pPr>
            <a:endParaRPr dirty="0"/>
          </a:p>
        </p:txBody>
      </p:sp>
      <p:sp>
        <p:nvSpPr>
          <p:cNvPr id="255" name="Google Shape;255;p5"/>
          <p:cNvSpPr/>
          <p:nvPr/>
        </p:nvSpPr>
        <p:spPr>
          <a:xfrm>
            <a:off x="3312670" y="5842834"/>
            <a:ext cx="1689100"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B2900"/>
              </a:buClr>
              <a:buSzPts val="2800"/>
              <a:buFont typeface="Noto Sans Symbols"/>
              <a:buNone/>
            </a:pPr>
            <a:r>
              <a:rPr lang="en-US" sz="2800" b="0" i="0" u="sng" strike="noStrike" cap="none" dirty="0">
                <a:solidFill>
                  <a:schemeClr val="bg1"/>
                </a:solidFill>
                <a:latin typeface="Trebuchet MS"/>
                <a:ea typeface="Trebuchet MS"/>
                <a:cs typeface="Trebuchet MS"/>
                <a:sym typeface="Trebuchet MS"/>
              </a:rPr>
              <a:t>Win/Win</a:t>
            </a:r>
            <a:endParaRPr dirty="0">
              <a:solidFill>
                <a:schemeClr val="bg1"/>
              </a:solidFill>
            </a:endParaRPr>
          </a:p>
        </p:txBody>
      </p:sp>
      <p:sp>
        <p:nvSpPr>
          <p:cNvPr id="256" name="Google Shape;256;p5"/>
          <p:cNvSpPr txBox="1"/>
          <p:nvPr/>
        </p:nvSpPr>
        <p:spPr>
          <a:xfrm>
            <a:off x="7767025" y="924250"/>
            <a:ext cx="606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5</a:t>
            </a:fld>
            <a:endParaRPr/>
          </a:p>
        </p:txBody>
      </p:sp>
      <p:sp>
        <p:nvSpPr>
          <p:cNvPr id="2" name="Star: 5 Points 1">
            <a:extLst>
              <a:ext uri="{FF2B5EF4-FFF2-40B4-BE49-F238E27FC236}">
                <a16:creationId xmlns:a16="http://schemas.microsoft.com/office/drawing/2014/main" id="{BC11FCD5-D9AA-4096-8B9C-307F24B17531}"/>
              </a:ext>
            </a:extLst>
          </p:cNvPr>
          <p:cNvSpPr/>
          <p:nvPr/>
        </p:nvSpPr>
        <p:spPr>
          <a:xfrm>
            <a:off x="2480034" y="5607392"/>
            <a:ext cx="707011" cy="62125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BFA5A0F-AC63-4637-8FA7-453C478AFA0E}"/>
              </a:ext>
            </a:extLst>
          </p:cNvPr>
          <p:cNvSpPr/>
          <p:nvPr/>
        </p:nvSpPr>
        <p:spPr>
          <a:xfrm>
            <a:off x="4950798" y="5607391"/>
            <a:ext cx="707011" cy="62125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6"/>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dirty="0"/>
              <a:t>Consent Form</a:t>
            </a:r>
            <a:endParaRPr dirty="0"/>
          </a:p>
        </p:txBody>
      </p:sp>
      <p:pic>
        <p:nvPicPr>
          <p:cNvPr id="263" name="Google Shape;263;p6"/>
          <p:cNvPicPr preferRelativeResize="0">
            <a:picLocks noGrp="1"/>
          </p:cNvPicPr>
          <p:nvPr>
            <p:ph type="body" idx="1"/>
          </p:nvPr>
        </p:nvPicPr>
        <p:blipFill rotWithShape="1">
          <a:blip r:embed="rId3">
            <a:alphaModFix/>
          </a:blip>
          <a:srcRect/>
          <a:stretch/>
        </p:blipFill>
        <p:spPr>
          <a:xfrm>
            <a:off x="1179007" y="2011363"/>
            <a:ext cx="3623685" cy="4689475"/>
          </a:xfrm>
          <a:prstGeom prst="rect">
            <a:avLst/>
          </a:prstGeom>
          <a:noFill/>
          <a:ln>
            <a:noFill/>
          </a:ln>
        </p:spPr>
      </p:pic>
      <p:sp>
        <p:nvSpPr>
          <p:cNvPr id="264" name="Google Shape;264;p6"/>
          <p:cNvSpPr txBox="1"/>
          <p:nvPr/>
        </p:nvSpPr>
        <p:spPr>
          <a:xfrm>
            <a:off x="5973763" y="3049588"/>
            <a:ext cx="247054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lt1"/>
                </a:solidFill>
                <a:latin typeface="Trebuchet MS"/>
                <a:ea typeface="Trebuchet MS"/>
                <a:cs typeface="Trebuchet MS"/>
                <a:sym typeface="Trebuchet MS"/>
              </a:rPr>
              <a:t>Name, Date of Birth,</a:t>
            </a:r>
            <a:endParaRPr dirty="0"/>
          </a:p>
          <a:p>
            <a:pPr marL="0" marR="0" lvl="0" indent="0" algn="l" rtl="0">
              <a:spcBef>
                <a:spcPts val="0"/>
              </a:spcBef>
              <a:spcAft>
                <a:spcPts val="0"/>
              </a:spcAft>
              <a:buNone/>
            </a:pPr>
            <a:r>
              <a:rPr lang="en-US" sz="1800" b="0" i="0" u="none" strike="noStrike" cap="none" dirty="0">
                <a:solidFill>
                  <a:schemeClr val="lt1"/>
                </a:solidFill>
                <a:latin typeface="Trebuchet MS"/>
                <a:ea typeface="Trebuchet MS"/>
                <a:cs typeface="Trebuchet MS"/>
                <a:sym typeface="Trebuchet MS"/>
              </a:rPr>
              <a:t>Phone #, Referred By</a:t>
            </a:r>
            <a:endParaRPr dirty="0"/>
          </a:p>
          <a:p>
            <a:pPr marL="0" marR="0" lvl="0" indent="0" algn="l" rtl="0">
              <a:spcBef>
                <a:spcPts val="0"/>
              </a:spcBef>
              <a:spcAft>
                <a:spcPts val="0"/>
              </a:spcAft>
              <a:buNone/>
            </a:pPr>
            <a:r>
              <a:rPr lang="en-US" sz="1800" b="0" i="0" u="none" strike="noStrike" cap="none" dirty="0">
                <a:solidFill>
                  <a:schemeClr val="lt1"/>
                </a:solidFill>
                <a:latin typeface="Trebuchet MS"/>
                <a:ea typeface="Trebuchet MS"/>
                <a:cs typeface="Trebuchet MS"/>
                <a:sym typeface="Trebuchet MS"/>
              </a:rPr>
              <a:t>Cell #, Gender, City, </a:t>
            </a:r>
            <a:endParaRPr dirty="0"/>
          </a:p>
          <a:p>
            <a:pPr marL="0" marR="0" lvl="0" indent="0" algn="l" rtl="0">
              <a:spcBef>
                <a:spcPts val="0"/>
              </a:spcBef>
              <a:spcAft>
                <a:spcPts val="0"/>
              </a:spcAft>
              <a:buNone/>
            </a:pPr>
            <a:r>
              <a:rPr lang="en-US" sz="1800" b="0" i="0" u="none" strike="noStrike" cap="none" dirty="0">
                <a:solidFill>
                  <a:schemeClr val="lt1"/>
                </a:solidFill>
                <a:latin typeface="Trebuchet MS"/>
                <a:ea typeface="Trebuchet MS"/>
                <a:cs typeface="Trebuchet MS"/>
                <a:sym typeface="Trebuchet MS"/>
              </a:rPr>
              <a:t>State, Zip, Call Time</a:t>
            </a:r>
            <a:endParaRPr dirty="0"/>
          </a:p>
          <a:p>
            <a:pPr marL="0" marR="0" lvl="0" indent="0" algn="l" rtl="0">
              <a:spcBef>
                <a:spcPts val="0"/>
              </a:spcBef>
              <a:spcAft>
                <a:spcPts val="0"/>
              </a:spcAft>
              <a:buNone/>
            </a:pPr>
            <a:r>
              <a:rPr lang="en-US" sz="1800" b="0" i="0" u="none" strike="noStrike" cap="none" dirty="0">
                <a:solidFill>
                  <a:schemeClr val="lt1"/>
                </a:solidFill>
                <a:latin typeface="Trebuchet MS"/>
                <a:ea typeface="Trebuchet MS"/>
                <a:cs typeface="Trebuchet MS"/>
                <a:sym typeface="Trebuchet MS"/>
              </a:rPr>
              <a:t>Spanish Speaking Only</a:t>
            </a:r>
            <a:endParaRPr dirty="0"/>
          </a:p>
          <a:p>
            <a:pPr marL="0" marR="0" lvl="0" indent="0" algn="l" rtl="0">
              <a:spcBef>
                <a:spcPts val="0"/>
              </a:spcBef>
              <a:spcAft>
                <a:spcPts val="0"/>
              </a:spcAft>
              <a:buNone/>
            </a:pPr>
            <a:r>
              <a:rPr lang="en-US" sz="1800" b="0" i="0" u="none" strike="noStrike" cap="none" dirty="0">
                <a:solidFill>
                  <a:schemeClr val="lt1"/>
                </a:solidFill>
                <a:latin typeface="Trebuchet MS"/>
                <a:ea typeface="Trebuchet MS"/>
                <a:cs typeface="Trebuchet MS"/>
                <a:sym typeface="Trebuchet MS"/>
              </a:rPr>
              <a:t>Leave a Message</a:t>
            </a:r>
            <a:endParaRPr dirty="0"/>
          </a:p>
          <a:p>
            <a:pPr marL="0" marR="0" lvl="0" indent="0" algn="l" rtl="0">
              <a:spcBef>
                <a:spcPts val="0"/>
              </a:spcBef>
              <a:spcAft>
                <a:spcPts val="0"/>
              </a:spcAft>
              <a:buNone/>
            </a:pPr>
            <a:r>
              <a:rPr lang="en-US" sz="1800" b="0" i="0" u="none" strike="noStrike" cap="none" dirty="0">
                <a:solidFill>
                  <a:schemeClr val="lt1"/>
                </a:solidFill>
                <a:latin typeface="Trebuchet MS"/>
                <a:ea typeface="Trebuchet MS"/>
                <a:cs typeface="Trebuchet MS"/>
                <a:sym typeface="Trebuchet MS"/>
              </a:rPr>
              <a:t>Consent for us to call</a:t>
            </a:r>
            <a:endParaRPr dirty="0"/>
          </a:p>
        </p:txBody>
      </p:sp>
      <p:sp>
        <p:nvSpPr>
          <p:cNvPr id="265" name="Google Shape;265;p6"/>
          <p:cNvSpPr txBox="1"/>
          <p:nvPr/>
        </p:nvSpPr>
        <p:spPr>
          <a:xfrm>
            <a:off x="7787900" y="924250"/>
            <a:ext cx="656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7"/>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Recovery Community Centers</a:t>
            </a:r>
            <a:endParaRPr/>
          </a:p>
        </p:txBody>
      </p:sp>
      <p:sp>
        <p:nvSpPr>
          <p:cNvPr id="271" name="Google Shape;271;p7"/>
          <p:cNvSpPr txBox="1">
            <a:spLocks noGrp="1"/>
          </p:cNvSpPr>
          <p:nvPr>
            <p:ph type="body" idx="1"/>
          </p:nvPr>
        </p:nvSpPr>
        <p:spPr>
          <a:xfrm>
            <a:off x="533400" y="2336873"/>
            <a:ext cx="6887389" cy="359931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200"/>
              <a:buFont typeface="Arial"/>
              <a:buNone/>
            </a:pPr>
            <a:r>
              <a:rPr lang="en-US" sz="2200" b="1" dirty="0"/>
              <a:t>Hartford Recovery Center:</a:t>
            </a:r>
            <a:endParaRPr dirty="0"/>
          </a:p>
          <a:p>
            <a:pPr marL="457200" lvl="1" indent="0" algn="l" rtl="0">
              <a:lnSpc>
                <a:spcPct val="90000"/>
              </a:lnSpc>
              <a:spcBef>
                <a:spcPts val="500"/>
              </a:spcBef>
              <a:spcAft>
                <a:spcPts val="0"/>
              </a:spcAft>
              <a:buClr>
                <a:schemeClr val="lt1"/>
              </a:buClr>
              <a:buSzPts val="1800"/>
              <a:buFont typeface="Arial"/>
              <a:buNone/>
            </a:pPr>
            <a:r>
              <a:rPr lang="en-US" sz="1800" dirty="0"/>
              <a:t>198 Wethersfield Ave, Hartford, CT 06114, (860) 244-3343 </a:t>
            </a:r>
            <a:endParaRPr dirty="0"/>
          </a:p>
          <a:p>
            <a:pPr marL="0" lvl="0" indent="0" algn="l" rtl="0">
              <a:lnSpc>
                <a:spcPct val="90000"/>
              </a:lnSpc>
              <a:spcBef>
                <a:spcPts val="1000"/>
              </a:spcBef>
              <a:spcAft>
                <a:spcPts val="0"/>
              </a:spcAft>
              <a:buClr>
                <a:schemeClr val="lt1"/>
              </a:buClr>
              <a:buSzPts val="2200"/>
              <a:buFont typeface="Arial"/>
              <a:buNone/>
            </a:pPr>
            <a:r>
              <a:rPr lang="en-US" sz="2200" b="1" dirty="0"/>
              <a:t>Willimantic Recovery Center:	</a:t>
            </a:r>
            <a:endParaRPr dirty="0"/>
          </a:p>
          <a:p>
            <a:pPr marL="457200" lvl="1" indent="0" algn="l" rtl="0">
              <a:lnSpc>
                <a:spcPct val="90000"/>
              </a:lnSpc>
              <a:spcBef>
                <a:spcPts val="500"/>
              </a:spcBef>
              <a:spcAft>
                <a:spcPts val="0"/>
              </a:spcAft>
              <a:buClr>
                <a:schemeClr val="lt1"/>
              </a:buClr>
              <a:buSzPts val="1800"/>
              <a:buFont typeface="Arial"/>
              <a:buNone/>
            </a:pPr>
            <a:r>
              <a:rPr lang="en-US" sz="1800" dirty="0"/>
              <a:t>713 Main Street, Willimantic, CT 06226, (860) 423-7088 </a:t>
            </a:r>
            <a:endParaRPr dirty="0"/>
          </a:p>
          <a:p>
            <a:pPr marL="0" lvl="0" indent="0" algn="l" rtl="0">
              <a:lnSpc>
                <a:spcPct val="90000"/>
              </a:lnSpc>
              <a:spcBef>
                <a:spcPts val="1000"/>
              </a:spcBef>
              <a:spcAft>
                <a:spcPts val="0"/>
              </a:spcAft>
              <a:buClr>
                <a:schemeClr val="lt1"/>
              </a:buClr>
              <a:buSzPts val="2200"/>
              <a:buFont typeface="Arial"/>
              <a:buNone/>
            </a:pPr>
            <a:r>
              <a:rPr lang="en-US" sz="2200" b="1" dirty="0"/>
              <a:t>Bridgeport Recovery Center:</a:t>
            </a:r>
            <a:endParaRPr dirty="0"/>
          </a:p>
          <a:p>
            <a:pPr marL="457200" lvl="1" indent="0" algn="l" rtl="0">
              <a:lnSpc>
                <a:spcPct val="90000"/>
              </a:lnSpc>
              <a:spcBef>
                <a:spcPts val="500"/>
              </a:spcBef>
              <a:spcAft>
                <a:spcPts val="0"/>
              </a:spcAft>
              <a:buClr>
                <a:schemeClr val="lt1"/>
              </a:buClr>
              <a:buSzPts val="1800"/>
              <a:buFont typeface="Arial"/>
              <a:buNone/>
            </a:pPr>
            <a:r>
              <a:rPr lang="en-US" sz="1800" dirty="0"/>
              <a:t>430 State Street, Bridgeport, CT 06604, (203) 332-3303  </a:t>
            </a:r>
            <a:endParaRPr dirty="0"/>
          </a:p>
          <a:p>
            <a:pPr marL="0" lvl="0" indent="0" algn="l" rtl="0">
              <a:lnSpc>
                <a:spcPct val="90000"/>
              </a:lnSpc>
              <a:spcBef>
                <a:spcPts val="1000"/>
              </a:spcBef>
              <a:spcAft>
                <a:spcPts val="0"/>
              </a:spcAft>
              <a:buClr>
                <a:schemeClr val="lt1"/>
              </a:buClr>
              <a:buSzPts val="2200"/>
              <a:buFont typeface="Arial"/>
              <a:buNone/>
            </a:pPr>
            <a:r>
              <a:rPr lang="en-US" sz="2200" b="1" dirty="0"/>
              <a:t>Waterbury Recovery Center:</a:t>
            </a:r>
            <a:endParaRPr dirty="0"/>
          </a:p>
          <a:p>
            <a:pPr marL="457200" lvl="1" indent="0">
              <a:buNone/>
            </a:pPr>
            <a:r>
              <a:rPr lang="en-US" sz="1800" dirty="0"/>
              <a:t>132 Grand St. Waterbury, CT 06701, (203) 290-0679</a:t>
            </a:r>
            <a:endParaRPr dirty="0"/>
          </a:p>
          <a:p>
            <a:pPr marL="0" lvl="0" indent="0" algn="l" rtl="0">
              <a:lnSpc>
                <a:spcPct val="90000"/>
              </a:lnSpc>
              <a:spcBef>
                <a:spcPts val="1000"/>
              </a:spcBef>
              <a:spcAft>
                <a:spcPts val="0"/>
              </a:spcAft>
              <a:buClr>
                <a:schemeClr val="lt1"/>
              </a:buClr>
              <a:buSzPts val="2200"/>
              <a:buFont typeface="Arial"/>
              <a:buNone/>
            </a:pPr>
            <a:r>
              <a:rPr lang="en-US" sz="2200" b="1" dirty="0"/>
              <a:t>New Haven Recovery Center:</a:t>
            </a:r>
            <a:endParaRPr dirty="0"/>
          </a:p>
          <a:p>
            <a:pPr marL="457200" lvl="1" indent="0" algn="l" rtl="0">
              <a:lnSpc>
                <a:spcPct val="90000"/>
              </a:lnSpc>
              <a:spcBef>
                <a:spcPts val="500"/>
              </a:spcBef>
              <a:spcAft>
                <a:spcPts val="0"/>
              </a:spcAft>
              <a:buClr>
                <a:schemeClr val="lt1"/>
              </a:buClr>
              <a:buSzPts val="1800"/>
              <a:buFont typeface="Arial"/>
              <a:buNone/>
            </a:pPr>
            <a:r>
              <a:rPr lang="en-US" sz="1800" dirty="0"/>
              <a:t>1435 Chapel Street, New Haven, CT 06511, (203) 672-4115</a:t>
            </a:r>
            <a:endParaRPr dirty="0"/>
          </a:p>
        </p:txBody>
      </p:sp>
      <p:sp>
        <p:nvSpPr>
          <p:cNvPr id="272" name="Google Shape;272;p7"/>
          <p:cNvSpPr txBox="1">
            <a:spLocks noGrp="1"/>
          </p:cNvSpPr>
          <p:nvPr>
            <p:ph type="sldNum" idx="12"/>
          </p:nvPr>
        </p:nvSpPr>
        <p:spPr>
          <a:xfrm>
            <a:off x="7777900" y="748303"/>
            <a:ext cx="1157700" cy="109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Arial"/>
              <a:buNone/>
            </a:pPr>
            <a:r>
              <a:rPr lang="en-US">
                <a:latin typeface="Garamond"/>
                <a:ea typeface="Garamond"/>
                <a:cs typeface="Garamond"/>
                <a:sym typeface="Garamond"/>
              </a:rPr>
              <a:t>7</a:t>
            </a:r>
            <a:endParaRPr sz="36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a:spLocks noGrp="1"/>
          </p:cNvSpPr>
          <p:nvPr>
            <p:ph type="title"/>
          </p:nvPr>
        </p:nvSpPr>
        <p:spPr>
          <a:xfrm>
            <a:off x="533400" y="753228"/>
            <a:ext cx="6887390"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Statewide Recovery Resources</a:t>
            </a:r>
            <a:endParaRPr/>
          </a:p>
        </p:txBody>
      </p:sp>
      <p:sp>
        <p:nvSpPr>
          <p:cNvPr id="278" name="Google Shape;278;p8"/>
          <p:cNvSpPr txBox="1">
            <a:spLocks noGrp="1"/>
          </p:cNvSpPr>
          <p:nvPr>
            <p:ph type="body" idx="1"/>
          </p:nvPr>
        </p:nvSpPr>
        <p:spPr>
          <a:xfrm>
            <a:off x="533400" y="2239963"/>
            <a:ext cx="4100513" cy="396552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80000"/>
              </a:lnSpc>
              <a:spcBef>
                <a:spcPts val="0"/>
              </a:spcBef>
              <a:spcAft>
                <a:spcPts val="0"/>
              </a:spcAft>
              <a:buClr>
                <a:schemeClr val="lt1"/>
              </a:buClr>
              <a:buSzPct val="100000"/>
              <a:buFont typeface="Arial"/>
              <a:buNone/>
            </a:pPr>
            <a:r>
              <a:rPr lang="en-US" sz="1700" b="1" dirty="0"/>
              <a:t>DMHAS Website:</a:t>
            </a:r>
            <a:endParaRPr sz="1700" dirty="0"/>
          </a:p>
          <a:p>
            <a:pPr marL="0" lvl="0" indent="0" algn="l" rtl="0">
              <a:lnSpc>
                <a:spcPct val="80000"/>
              </a:lnSpc>
              <a:spcBef>
                <a:spcPts val="1000"/>
              </a:spcBef>
              <a:spcAft>
                <a:spcPts val="0"/>
              </a:spcAft>
              <a:buClr>
                <a:schemeClr val="lt1"/>
              </a:buClr>
              <a:buSzPct val="100000"/>
              <a:buFont typeface="Arial"/>
              <a:buNone/>
            </a:pPr>
            <a:r>
              <a:rPr lang="en-US" sz="1700" u="sng" dirty="0"/>
              <a:t>http://www.dmhas.state.ct.us/</a:t>
            </a:r>
            <a:endParaRPr sz="1700" dirty="0"/>
          </a:p>
          <a:p>
            <a:pPr marL="0" lvl="0" indent="0" algn="l" rtl="0">
              <a:lnSpc>
                <a:spcPct val="80000"/>
              </a:lnSpc>
              <a:spcBef>
                <a:spcPts val="1000"/>
              </a:spcBef>
              <a:spcAft>
                <a:spcPts val="0"/>
              </a:spcAft>
              <a:buClr>
                <a:schemeClr val="lt1"/>
              </a:buClr>
              <a:buSzPct val="100000"/>
              <a:buFont typeface="Arial"/>
              <a:buNone/>
            </a:pPr>
            <a:endParaRPr sz="1700" b="1" dirty="0"/>
          </a:p>
          <a:p>
            <a:pPr marL="0" lvl="0" indent="0" algn="l" rtl="0">
              <a:lnSpc>
                <a:spcPct val="80000"/>
              </a:lnSpc>
              <a:spcBef>
                <a:spcPts val="1000"/>
              </a:spcBef>
              <a:spcAft>
                <a:spcPts val="0"/>
              </a:spcAft>
              <a:buClr>
                <a:schemeClr val="lt1"/>
              </a:buClr>
              <a:buSzPct val="100000"/>
              <a:buFont typeface="Arial"/>
              <a:buNone/>
            </a:pPr>
            <a:r>
              <a:rPr lang="en-US" sz="1700" b="1" dirty="0"/>
              <a:t>DMHAS Bed Availability:</a:t>
            </a:r>
            <a:endParaRPr sz="1700" dirty="0"/>
          </a:p>
          <a:p>
            <a:pPr marL="0" lvl="0" indent="0" algn="l" rtl="0">
              <a:lnSpc>
                <a:spcPct val="80000"/>
              </a:lnSpc>
              <a:spcBef>
                <a:spcPts val="1000"/>
              </a:spcBef>
              <a:spcAft>
                <a:spcPts val="0"/>
              </a:spcAft>
              <a:buClr>
                <a:schemeClr val="lt1"/>
              </a:buClr>
              <a:buSzPct val="100000"/>
              <a:buFont typeface="Arial"/>
              <a:buNone/>
            </a:pPr>
            <a:r>
              <a:rPr lang="en-US" sz="1700" u="sng" dirty="0"/>
              <a:t>https://www.ctaddictionservices.com/</a:t>
            </a:r>
            <a:endParaRPr sz="1700" dirty="0"/>
          </a:p>
          <a:p>
            <a:pPr marL="0" lvl="0" indent="0" algn="l" rtl="0">
              <a:lnSpc>
                <a:spcPct val="80000"/>
              </a:lnSpc>
              <a:spcBef>
                <a:spcPts val="1000"/>
              </a:spcBef>
              <a:spcAft>
                <a:spcPts val="0"/>
              </a:spcAft>
              <a:buClr>
                <a:schemeClr val="lt1"/>
              </a:buClr>
              <a:buSzPct val="100000"/>
              <a:buFont typeface="Arial"/>
              <a:buNone/>
            </a:pPr>
            <a:endParaRPr lang="en-US" sz="1700" b="1" dirty="0"/>
          </a:p>
          <a:p>
            <a:pPr marL="0" lvl="0" indent="0" algn="l" rtl="0">
              <a:lnSpc>
                <a:spcPct val="80000"/>
              </a:lnSpc>
              <a:spcBef>
                <a:spcPts val="1000"/>
              </a:spcBef>
              <a:spcAft>
                <a:spcPts val="0"/>
              </a:spcAft>
              <a:buClr>
                <a:schemeClr val="lt1"/>
              </a:buClr>
              <a:buSzPct val="100000"/>
              <a:buFont typeface="Arial"/>
              <a:buNone/>
            </a:pPr>
            <a:r>
              <a:rPr lang="en-US" sz="1700" b="1" dirty="0"/>
              <a:t>Access Line:</a:t>
            </a:r>
            <a:endParaRPr sz="1700" dirty="0"/>
          </a:p>
          <a:p>
            <a:pPr marL="0" lvl="0" indent="0" algn="l" rtl="0">
              <a:lnSpc>
                <a:spcPct val="80000"/>
              </a:lnSpc>
              <a:spcBef>
                <a:spcPts val="1000"/>
              </a:spcBef>
              <a:spcAft>
                <a:spcPts val="0"/>
              </a:spcAft>
              <a:buClr>
                <a:schemeClr val="lt1"/>
              </a:buClr>
              <a:buSzPct val="100000"/>
              <a:buFont typeface="Arial"/>
              <a:buNone/>
            </a:pPr>
            <a:r>
              <a:rPr lang="en-US" sz="1700" u="sng" dirty="0"/>
              <a:t>1-800-563-4086</a:t>
            </a:r>
          </a:p>
          <a:p>
            <a:pPr marL="0" lvl="0" indent="0" algn="l" rtl="0">
              <a:lnSpc>
                <a:spcPct val="80000"/>
              </a:lnSpc>
              <a:spcBef>
                <a:spcPts val="1000"/>
              </a:spcBef>
              <a:spcAft>
                <a:spcPts val="0"/>
              </a:spcAft>
              <a:buClr>
                <a:schemeClr val="lt1"/>
              </a:buClr>
              <a:buSzPct val="100000"/>
              <a:buFont typeface="Arial"/>
              <a:buNone/>
            </a:pPr>
            <a:endParaRPr lang="en-US" sz="1700" b="1" dirty="0"/>
          </a:p>
          <a:p>
            <a:pPr marL="0" lvl="0" indent="0" algn="l" rtl="0">
              <a:lnSpc>
                <a:spcPct val="80000"/>
              </a:lnSpc>
              <a:spcBef>
                <a:spcPts val="1000"/>
              </a:spcBef>
              <a:spcAft>
                <a:spcPts val="0"/>
              </a:spcAft>
              <a:buClr>
                <a:schemeClr val="lt1"/>
              </a:buClr>
              <a:buSzPct val="100000"/>
              <a:buFont typeface="Arial"/>
              <a:buNone/>
            </a:pPr>
            <a:r>
              <a:rPr lang="en-US" sz="1700" b="1" dirty="0"/>
              <a:t>2-1-1 Website:</a:t>
            </a:r>
            <a:endParaRPr sz="1700" dirty="0"/>
          </a:p>
          <a:p>
            <a:pPr marL="0" lvl="0" indent="0" algn="l" rtl="0">
              <a:lnSpc>
                <a:spcPct val="80000"/>
              </a:lnSpc>
              <a:spcBef>
                <a:spcPts val="1000"/>
              </a:spcBef>
              <a:spcAft>
                <a:spcPts val="0"/>
              </a:spcAft>
              <a:buClr>
                <a:schemeClr val="lt1"/>
              </a:buClr>
              <a:buSzPct val="100000"/>
              <a:buFont typeface="Arial"/>
              <a:buNone/>
            </a:pPr>
            <a:r>
              <a:rPr lang="en-US" sz="1700" u="sng" dirty="0">
                <a:hlinkClick r:id="rId3"/>
              </a:rPr>
              <a:t>http://www.infoline.org/</a:t>
            </a:r>
            <a:endParaRPr lang="en-US" sz="1700" u="sng" dirty="0"/>
          </a:p>
          <a:p>
            <a:pPr marL="0" lvl="0" indent="0">
              <a:lnSpc>
                <a:spcPct val="80000"/>
              </a:lnSpc>
              <a:spcBef>
                <a:spcPts val="0"/>
              </a:spcBef>
              <a:buSzPct val="100000"/>
              <a:buNone/>
            </a:pPr>
            <a:r>
              <a:rPr lang="en-US" sz="1700" b="1" dirty="0"/>
              <a:t>American Job Centers:</a:t>
            </a:r>
            <a:endParaRPr lang="en-US" sz="1700" dirty="0"/>
          </a:p>
          <a:p>
            <a:pPr marL="0" lvl="0" indent="0">
              <a:lnSpc>
                <a:spcPct val="80000"/>
              </a:lnSpc>
              <a:buSzPct val="100000"/>
              <a:buNone/>
            </a:pPr>
            <a:r>
              <a:rPr lang="en-US" sz="1700" u="sng" dirty="0"/>
              <a:t>https://portal.ct.gov/ajc</a:t>
            </a:r>
            <a:endParaRPr lang="en-US" sz="1700" dirty="0"/>
          </a:p>
          <a:p>
            <a:pPr marL="0" lvl="0" indent="0" algn="l" rtl="0">
              <a:lnSpc>
                <a:spcPct val="80000"/>
              </a:lnSpc>
              <a:spcBef>
                <a:spcPts val="1000"/>
              </a:spcBef>
              <a:spcAft>
                <a:spcPts val="0"/>
              </a:spcAft>
              <a:buClr>
                <a:schemeClr val="lt1"/>
              </a:buClr>
              <a:buSzPct val="100000"/>
              <a:buFont typeface="Arial"/>
              <a:buNone/>
            </a:pPr>
            <a:endParaRPr sz="1600" dirty="0"/>
          </a:p>
        </p:txBody>
      </p:sp>
      <p:sp>
        <p:nvSpPr>
          <p:cNvPr id="279" name="Google Shape;279;p8"/>
          <p:cNvSpPr txBox="1">
            <a:spLocks noGrp="1"/>
          </p:cNvSpPr>
          <p:nvPr>
            <p:ph type="body" idx="2"/>
          </p:nvPr>
        </p:nvSpPr>
        <p:spPr>
          <a:xfrm>
            <a:off x="4798783" y="2239962"/>
            <a:ext cx="3547867" cy="4436045"/>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80000"/>
              </a:lnSpc>
              <a:spcBef>
                <a:spcPts val="1000"/>
              </a:spcBef>
              <a:spcAft>
                <a:spcPts val="0"/>
              </a:spcAft>
              <a:buClr>
                <a:schemeClr val="lt1"/>
              </a:buClr>
              <a:buSzPct val="100000"/>
              <a:buFont typeface="Arial"/>
              <a:buNone/>
            </a:pPr>
            <a:r>
              <a:rPr lang="en-US" sz="2900" b="1" dirty="0"/>
              <a:t>CCAR Website:</a:t>
            </a:r>
            <a:endParaRPr sz="2900" dirty="0"/>
          </a:p>
          <a:p>
            <a:pPr marL="0" lvl="0" indent="0" algn="l" rtl="0">
              <a:lnSpc>
                <a:spcPct val="80000"/>
              </a:lnSpc>
              <a:spcBef>
                <a:spcPts val="1000"/>
              </a:spcBef>
              <a:spcAft>
                <a:spcPts val="0"/>
              </a:spcAft>
              <a:buClr>
                <a:schemeClr val="lt1"/>
              </a:buClr>
              <a:buSzPct val="100000"/>
              <a:buFont typeface="Arial"/>
              <a:buNone/>
            </a:pPr>
            <a:r>
              <a:rPr lang="en-US" sz="2900" u="sng" dirty="0"/>
              <a:t>www.ccar.us</a:t>
            </a:r>
            <a:endParaRPr sz="2900" dirty="0"/>
          </a:p>
          <a:p>
            <a:pPr marL="0" lvl="0" indent="0" algn="l" rtl="0">
              <a:lnSpc>
                <a:spcPct val="80000"/>
              </a:lnSpc>
              <a:spcBef>
                <a:spcPts val="1000"/>
              </a:spcBef>
              <a:spcAft>
                <a:spcPts val="0"/>
              </a:spcAft>
              <a:buClr>
                <a:schemeClr val="lt1"/>
              </a:buClr>
              <a:buSzPct val="100000"/>
              <a:buFont typeface="Arial"/>
              <a:buNone/>
            </a:pPr>
            <a:endParaRPr sz="2900" b="1" dirty="0"/>
          </a:p>
          <a:p>
            <a:pPr marL="0" lvl="0" indent="0" algn="l" rtl="0">
              <a:lnSpc>
                <a:spcPct val="80000"/>
              </a:lnSpc>
              <a:spcBef>
                <a:spcPts val="1000"/>
              </a:spcBef>
              <a:spcAft>
                <a:spcPts val="0"/>
              </a:spcAft>
              <a:buClr>
                <a:schemeClr val="lt1"/>
              </a:buClr>
              <a:buSzPct val="100000"/>
              <a:buFont typeface="Arial"/>
              <a:buNone/>
            </a:pPr>
            <a:r>
              <a:rPr lang="en-US" sz="2900" b="1" dirty="0"/>
              <a:t>Suicide Prevention Lifeline:</a:t>
            </a:r>
            <a:endParaRPr sz="2900" dirty="0"/>
          </a:p>
          <a:p>
            <a:pPr marL="0" lvl="0" indent="0" algn="l" rtl="0">
              <a:lnSpc>
                <a:spcPct val="80000"/>
              </a:lnSpc>
              <a:spcBef>
                <a:spcPts val="1000"/>
              </a:spcBef>
              <a:spcAft>
                <a:spcPts val="0"/>
              </a:spcAft>
              <a:buClr>
                <a:schemeClr val="lt1"/>
              </a:buClr>
              <a:buSzPct val="100000"/>
              <a:buFont typeface="Arial"/>
              <a:buNone/>
            </a:pPr>
            <a:r>
              <a:rPr lang="en-US" sz="2900" u="sng" dirty="0"/>
              <a:t>1-800-273-8255</a:t>
            </a:r>
            <a:endParaRPr sz="2900" dirty="0"/>
          </a:p>
          <a:p>
            <a:pPr marL="0" lvl="0" indent="0" algn="l" rtl="0">
              <a:lnSpc>
                <a:spcPct val="80000"/>
              </a:lnSpc>
              <a:spcBef>
                <a:spcPts val="1000"/>
              </a:spcBef>
              <a:spcAft>
                <a:spcPts val="0"/>
              </a:spcAft>
              <a:buClr>
                <a:schemeClr val="lt1"/>
              </a:buClr>
              <a:buSzPct val="100000"/>
              <a:buFont typeface="Arial"/>
              <a:buNone/>
            </a:pPr>
            <a:endParaRPr sz="2900" b="1" dirty="0"/>
          </a:p>
          <a:p>
            <a:pPr marL="0" lvl="0" indent="0" algn="l" rtl="0">
              <a:lnSpc>
                <a:spcPct val="80000"/>
              </a:lnSpc>
              <a:spcBef>
                <a:spcPts val="1000"/>
              </a:spcBef>
              <a:spcAft>
                <a:spcPts val="0"/>
              </a:spcAft>
              <a:buClr>
                <a:schemeClr val="lt1"/>
              </a:buClr>
              <a:buSzPct val="100000"/>
              <a:buFont typeface="Arial"/>
              <a:buNone/>
            </a:pPr>
            <a:r>
              <a:rPr lang="en-US" sz="2900" b="1" dirty="0"/>
              <a:t>Mobile Crisis Hotline:</a:t>
            </a:r>
            <a:endParaRPr sz="2900" dirty="0"/>
          </a:p>
          <a:p>
            <a:pPr marL="0" lvl="0" indent="0" algn="l" rtl="0">
              <a:lnSpc>
                <a:spcPct val="80000"/>
              </a:lnSpc>
              <a:spcBef>
                <a:spcPts val="1000"/>
              </a:spcBef>
              <a:spcAft>
                <a:spcPts val="0"/>
              </a:spcAft>
              <a:buClr>
                <a:schemeClr val="lt1"/>
              </a:buClr>
              <a:buSzPct val="100000"/>
              <a:buFont typeface="Arial"/>
              <a:buNone/>
            </a:pPr>
            <a:r>
              <a:rPr lang="en-US" sz="2900" u="sng" dirty="0"/>
              <a:t>(203) 974-7713</a:t>
            </a:r>
          </a:p>
          <a:p>
            <a:pPr marL="0" lvl="0" indent="0" algn="l" rtl="0">
              <a:lnSpc>
                <a:spcPct val="80000"/>
              </a:lnSpc>
              <a:spcBef>
                <a:spcPts val="1000"/>
              </a:spcBef>
              <a:spcAft>
                <a:spcPts val="0"/>
              </a:spcAft>
              <a:buClr>
                <a:schemeClr val="lt1"/>
              </a:buClr>
              <a:buSzPct val="100000"/>
              <a:buFont typeface="Arial"/>
              <a:buNone/>
            </a:pPr>
            <a:r>
              <a:rPr lang="en-US" sz="2900" u="sng" dirty="0"/>
              <a:t>Problem Gambling hotline:</a:t>
            </a:r>
          </a:p>
          <a:p>
            <a:pPr marL="0" lvl="0" indent="0" algn="l" rtl="0">
              <a:lnSpc>
                <a:spcPct val="80000"/>
              </a:lnSpc>
              <a:spcBef>
                <a:spcPts val="1000"/>
              </a:spcBef>
              <a:spcAft>
                <a:spcPts val="0"/>
              </a:spcAft>
              <a:buClr>
                <a:schemeClr val="lt1"/>
              </a:buClr>
              <a:buSzPct val="100000"/>
              <a:buFont typeface="Arial"/>
              <a:buNone/>
            </a:pPr>
            <a:r>
              <a:rPr lang="en-US" sz="2900" u="sng" dirty="0"/>
              <a:t>(888) 789-7777</a:t>
            </a:r>
          </a:p>
          <a:p>
            <a:pPr marL="0" lvl="0" indent="0" algn="l" rtl="0">
              <a:lnSpc>
                <a:spcPct val="80000"/>
              </a:lnSpc>
              <a:spcBef>
                <a:spcPts val="1000"/>
              </a:spcBef>
              <a:spcAft>
                <a:spcPts val="0"/>
              </a:spcAft>
              <a:buClr>
                <a:schemeClr val="lt1"/>
              </a:buClr>
              <a:buSzPct val="100000"/>
              <a:buFont typeface="Arial"/>
              <a:buNone/>
            </a:pPr>
            <a:r>
              <a:rPr lang="en-US" sz="2900" u="sng" dirty="0"/>
              <a:t>Problem Gambling services:</a:t>
            </a:r>
          </a:p>
          <a:p>
            <a:pPr marL="0" lvl="0" indent="0">
              <a:lnSpc>
                <a:spcPct val="80000"/>
              </a:lnSpc>
              <a:buSzPct val="100000"/>
              <a:buNone/>
            </a:pPr>
            <a:r>
              <a:rPr lang="en-US" sz="2900" u="sng" dirty="0">
                <a:hlinkClick r:id="rId4"/>
              </a:rPr>
              <a:t>https://portal.ct.gov/-/media/DMHAS/PGS/BettorChoiceProgramspdf.pdf</a:t>
            </a:r>
            <a:endParaRPr sz="2900" u="sng" dirty="0"/>
          </a:p>
          <a:p>
            <a:pPr marL="0" lvl="0" indent="0" algn="l" rtl="0">
              <a:lnSpc>
                <a:spcPct val="80000"/>
              </a:lnSpc>
              <a:spcBef>
                <a:spcPts val="1000"/>
              </a:spcBef>
              <a:spcAft>
                <a:spcPts val="0"/>
              </a:spcAft>
              <a:buClr>
                <a:schemeClr val="lt1"/>
              </a:buClr>
              <a:buSzPct val="100000"/>
              <a:buNone/>
            </a:pPr>
            <a:endParaRPr sz="1900" u="sng" dirty="0"/>
          </a:p>
          <a:p>
            <a:pPr marL="457200" lvl="1" indent="0" algn="l" rtl="0">
              <a:lnSpc>
                <a:spcPct val="80000"/>
              </a:lnSpc>
              <a:spcBef>
                <a:spcPts val="500"/>
              </a:spcBef>
              <a:spcAft>
                <a:spcPts val="0"/>
              </a:spcAft>
              <a:buClr>
                <a:schemeClr val="lt1"/>
              </a:buClr>
              <a:buSzPct val="100000"/>
              <a:buFont typeface="Noto Sans Symbols"/>
              <a:buNone/>
            </a:pPr>
            <a:r>
              <a:rPr lang="en-US" sz="1900" dirty="0"/>
              <a:t>	</a:t>
            </a:r>
            <a:endParaRPr sz="1900" dirty="0"/>
          </a:p>
          <a:p>
            <a:pPr marL="228600" lvl="0" indent="-110490" algn="l" rtl="0">
              <a:lnSpc>
                <a:spcPct val="90000"/>
              </a:lnSpc>
              <a:spcBef>
                <a:spcPts val="1000"/>
              </a:spcBef>
              <a:spcAft>
                <a:spcPts val="0"/>
              </a:spcAft>
              <a:buClr>
                <a:schemeClr val="lt1"/>
              </a:buClr>
              <a:buSzPct val="100000"/>
              <a:buNone/>
            </a:pPr>
            <a:endParaRPr dirty="0"/>
          </a:p>
        </p:txBody>
      </p:sp>
      <p:sp>
        <p:nvSpPr>
          <p:cNvPr id="280" name="Google Shape;280;p8"/>
          <p:cNvSpPr txBox="1">
            <a:spLocks noGrp="1"/>
          </p:cNvSpPr>
          <p:nvPr>
            <p:ph type="sldNum" idx="12"/>
          </p:nvPr>
        </p:nvSpPr>
        <p:spPr>
          <a:xfrm>
            <a:off x="7767800" y="748303"/>
            <a:ext cx="1157700" cy="1090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Arial"/>
              <a:buNone/>
            </a:pPr>
            <a:fld id="{00000000-1234-1234-1234-123412341234}" type="slidenum">
              <a:rPr lang="en-US">
                <a:latin typeface="Garamond"/>
                <a:ea typeface="Garamond"/>
                <a:cs typeface="Garamond"/>
                <a:sym typeface="Garamond"/>
              </a:rPr>
              <a:t>8</a:t>
            </a:fld>
            <a:endParaRPr sz="12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
          <p:cNvSpPr txBox="1">
            <a:spLocks noGrp="1"/>
          </p:cNvSpPr>
          <p:nvPr>
            <p:ph type="title"/>
          </p:nvPr>
        </p:nvSpPr>
        <p:spPr>
          <a:xfrm>
            <a:off x="531639" y="753228"/>
            <a:ext cx="6896534"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rebuchet MS"/>
              <a:buNone/>
            </a:pPr>
            <a:r>
              <a:rPr lang="en-US"/>
              <a:t>Behavioral Health Recovery Program</a:t>
            </a:r>
            <a:endParaRPr/>
          </a:p>
        </p:txBody>
      </p:sp>
      <p:sp>
        <p:nvSpPr>
          <p:cNvPr id="287" name="Google Shape;287;p9"/>
          <p:cNvSpPr txBox="1">
            <a:spLocks noGrp="1"/>
          </p:cNvSpPr>
          <p:nvPr>
            <p:ph type="body" idx="1"/>
          </p:nvPr>
        </p:nvSpPr>
        <p:spPr>
          <a:xfrm>
            <a:off x="533400" y="2336800"/>
            <a:ext cx="8148687" cy="42941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
              <a:buFont typeface="Arial"/>
              <a:buNone/>
            </a:pPr>
            <a:r>
              <a:rPr lang="en-US" sz="1500" u="sng" dirty="0"/>
              <a:t>Behavioral Health Recovery Program:</a:t>
            </a:r>
            <a:r>
              <a:rPr lang="en-US" sz="1400" dirty="0"/>
              <a:t> (formerly Recovery Support Program and Basic Needs)  </a:t>
            </a:r>
            <a:endParaRPr dirty="0"/>
          </a:p>
          <a:p>
            <a:pPr marL="0" lvl="0" indent="0" algn="l" rtl="0">
              <a:lnSpc>
                <a:spcPct val="90000"/>
              </a:lnSpc>
              <a:spcBef>
                <a:spcPts val="1000"/>
              </a:spcBef>
              <a:spcAft>
                <a:spcPts val="0"/>
              </a:spcAft>
              <a:buClr>
                <a:schemeClr val="lt1"/>
              </a:buClr>
              <a:buSzPts val="1400"/>
              <a:buFont typeface="Arial"/>
              <a:buNone/>
            </a:pPr>
            <a:r>
              <a:rPr lang="en-US" sz="1400" b="1" dirty="0"/>
              <a:t>BHRP is not an entitlement</a:t>
            </a:r>
            <a:r>
              <a:rPr lang="en-US" sz="1400" dirty="0"/>
              <a:t>, </a:t>
            </a:r>
            <a:r>
              <a:rPr lang="en-US" sz="1400" b="1" dirty="0"/>
              <a:t>and is usually temporary- </a:t>
            </a:r>
            <a:r>
              <a:rPr lang="en-US" sz="1400" dirty="0"/>
              <a:t>Individual must be:</a:t>
            </a:r>
            <a:endParaRPr dirty="0"/>
          </a:p>
          <a:p>
            <a:pPr marL="228600" lvl="0" indent="-228600" algn="l" rtl="0">
              <a:lnSpc>
                <a:spcPct val="90000"/>
              </a:lnSpc>
              <a:spcBef>
                <a:spcPts val="1000"/>
              </a:spcBef>
              <a:spcAft>
                <a:spcPts val="0"/>
              </a:spcAft>
              <a:buClr>
                <a:schemeClr val="lt1"/>
              </a:buClr>
              <a:buSzPts val="1400"/>
              <a:buFont typeface="Noto Sans Symbols"/>
              <a:buAutoNum type="arabicPeriod"/>
            </a:pPr>
            <a:r>
              <a:rPr lang="en-US" sz="1400" dirty="0"/>
              <a:t>Actively engaged in behavioral health treatment services</a:t>
            </a:r>
            <a:endParaRPr dirty="0"/>
          </a:p>
          <a:p>
            <a:pPr marL="228600" lvl="0" indent="-228600" algn="l" rtl="0">
              <a:lnSpc>
                <a:spcPct val="90000"/>
              </a:lnSpc>
              <a:spcBef>
                <a:spcPts val="1000"/>
              </a:spcBef>
              <a:spcAft>
                <a:spcPts val="0"/>
              </a:spcAft>
              <a:buClr>
                <a:schemeClr val="lt1"/>
              </a:buClr>
              <a:buSzPts val="1400"/>
              <a:buFont typeface="Noto Sans Symbols"/>
              <a:buAutoNum type="arabicPeriod"/>
            </a:pPr>
            <a:r>
              <a:rPr lang="en-US" sz="1400" dirty="0"/>
              <a:t>Employable and not receiving cash assistance</a:t>
            </a:r>
            <a:endParaRPr dirty="0"/>
          </a:p>
          <a:p>
            <a:pPr marL="228600" lvl="0" indent="-228600" algn="l" rtl="0">
              <a:lnSpc>
                <a:spcPct val="90000"/>
              </a:lnSpc>
              <a:spcBef>
                <a:spcPts val="1000"/>
              </a:spcBef>
              <a:spcAft>
                <a:spcPts val="0"/>
              </a:spcAft>
              <a:buClr>
                <a:schemeClr val="lt1"/>
              </a:buClr>
              <a:buSzPts val="1400"/>
              <a:buFont typeface="Noto Sans Symbols"/>
              <a:buAutoNum type="arabicPeriod"/>
            </a:pPr>
            <a:r>
              <a:rPr lang="en-US" sz="1400" dirty="0"/>
              <a:t>In need of basic recovery supports and have no available resources to meet such needs. </a:t>
            </a:r>
            <a:endParaRPr sz="1400" u="sng" dirty="0"/>
          </a:p>
          <a:p>
            <a:pPr marL="0" lvl="0" indent="0" algn="l" rtl="0">
              <a:lnSpc>
                <a:spcPct val="90000"/>
              </a:lnSpc>
              <a:spcBef>
                <a:spcPts val="1000"/>
              </a:spcBef>
              <a:spcAft>
                <a:spcPts val="0"/>
              </a:spcAft>
              <a:buClr>
                <a:schemeClr val="lt1"/>
              </a:buClr>
              <a:buSzPts val="1400"/>
              <a:buFont typeface="Arial"/>
              <a:buNone/>
            </a:pPr>
            <a:r>
              <a:rPr lang="en-US" sz="1500" u="sng" dirty="0"/>
              <a:t>Provider</a:t>
            </a:r>
            <a:r>
              <a:rPr lang="en-US" sz="1400" dirty="0"/>
              <a:t> has to sign you up to receive BHRP- Some of the supports you may receive from BHRP are:</a:t>
            </a:r>
            <a:endParaRPr dirty="0"/>
          </a:p>
          <a:p>
            <a:pPr marL="228600" lvl="0" indent="-228600" algn="l" rtl="0">
              <a:lnSpc>
                <a:spcPct val="90000"/>
              </a:lnSpc>
              <a:spcBef>
                <a:spcPts val="1000"/>
              </a:spcBef>
              <a:spcAft>
                <a:spcPts val="0"/>
              </a:spcAft>
              <a:buClr>
                <a:schemeClr val="lt1"/>
              </a:buClr>
              <a:buSzPts val="1400"/>
              <a:buFont typeface="Noto Sans Symbols"/>
              <a:buAutoNum type="arabicPeriod"/>
            </a:pPr>
            <a:r>
              <a:rPr lang="en-US" sz="1400" dirty="0"/>
              <a:t>Independent Housing</a:t>
            </a:r>
            <a:endParaRPr dirty="0"/>
          </a:p>
          <a:p>
            <a:pPr marL="228600" lvl="0" indent="-228600" algn="l" rtl="0">
              <a:lnSpc>
                <a:spcPct val="90000"/>
              </a:lnSpc>
              <a:spcBef>
                <a:spcPts val="1000"/>
              </a:spcBef>
              <a:spcAft>
                <a:spcPts val="0"/>
              </a:spcAft>
              <a:buClr>
                <a:schemeClr val="lt1"/>
              </a:buClr>
              <a:buSzPts val="1400"/>
              <a:buFont typeface="Noto Sans Symbols"/>
              <a:buAutoNum type="arabicPeriod"/>
            </a:pPr>
            <a:r>
              <a:rPr lang="en-US" sz="1400" dirty="0"/>
              <a:t>Transportation</a:t>
            </a:r>
            <a:endParaRPr dirty="0"/>
          </a:p>
          <a:p>
            <a:pPr marL="0" lvl="0" indent="0" algn="l" rtl="0">
              <a:lnSpc>
                <a:spcPct val="90000"/>
              </a:lnSpc>
              <a:spcBef>
                <a:spcPts val="1000"/>
              </a:spcBef>
              <a:spcAft>
                <a:spcPts val="0"/>
              </a:spcAft>
              <a:buClr>
                <a:schemeClr val="lt1"/>
              </a:buClr>
              <a:buSzPts val="1400"/>
              <a:buFont typeface="Arial"/>
              <a:buNone/>
            </a:pPr>
            <a:r>
              <a:rPr lang="en-US" sz="1400" dirty="0"/>
              <a:t>3. Supported Recovery Housing				</a:t>
            </a:r>
            <a:r>
              <a:rPr lang="en-US" sz="1500" b="1" dirty="0"/>
              <a:t>Contact Info:</a:t>
            </a:r>
            <a:endParaRPr sz="1500" b="1" dirty="0"/>
          </a:p>
          <a:p>
            <a:pPr marL="0" lvl="0" indent="0" algn="l" rtl="0">
              <a:lnSpc>
                <a:spcPct val="90000"/>
              </a:lnSpc>
              <a:spcBef>
                <a:spcPts val="1000"/>
              </a:spcBef>
              <a:spcAft>
                <a:spcPts val="0"/>
              </a:spcAft>
              <a:buClr>
                <a:schemeClr val="lt1"/>
              </a:buClr>
              <a:buSzPts val="1400"/>
              <a:buFont typeface="Arial"/>
              <a:buNone/>
            </a:pPr>
            <a:r>
              <a:rPr lang="en-US" sz="1400" dirty="0"/>
              <a:t>4. Basic Needs					</a:t>
            </a:r>
            <a:r>
              <a:rPr lang="en-US" sz="1400" u="sng" dirty="0"/>
              <a:t>Clinical Recovery Supports:</a:t>
            </a:r>
            <a:endParaRPr u="sng" dirty="0"/>
          </a:p>
          <a:p>
            <a:pPr marL="0" lvl="0" indent="0" algn="l" rtl="0">
              <a:lnSpc>
                <a:spcPct val="90000"/>
              </a:lnSpc>
              <a:spcBef>
                <a:spcPts val="1000"/>
              </a:spcBef>
              <a:spcAft>
                <a:spcPts val="0"/>
              </a:spcAft>
              <a:buClr>
                <a:schemeClr val="lt1"/>
              </a:buClr>
              <a:buSzPts val="1400"/>
              <a:buFont typeface="Arial"/>
              <a:buNone/>
            </a:pPr>
            <a:r>
              <a:rPr lang="en-US" sz="1400" dirty="0"/>
              <a:t>5. Other Supports					</a:t>
            </a:r>
            <a:r>
              <a:rPr lang="en-US" sz="1400" u="sng" dirty="0"/>
              <a:t>(800) 606-3677</a:t>
            </a:r>
          </a:p>
          <a:p>
            <a:pPr marL="0" lvl="0" indent="0" algn="l" rtl="0">
              <a:lnSpc>
                <a:spcPct val="90000"/>
              </a:lnSpc>
              <a:spcBef>
                <a:spcPts val="1000"/>
              </a:spcBef>
              <a:spcAft>
                <a:spcPts val="0"/>
              </a:spcAft>
              <a:buClr>
                <a:schemeClr val="lt1"/>
              </a:buClr>
              <a:buSzPts val="1400"/>
              <a:buFont typeface="Arial"/>
              <a:buNone/>
            </a:pPr>
            <a:r>
              <a:rPr lang="en-US" sz="1400" dirty="0"/>
              <a:t>						</a:t>
            </a:r>
            <a:r>
              <a:rPr lang="en-US" sz="1400" u="sng" dirty="0"/>
              <a:t>Basic Recovery Supports:</a:t>
            </a:r>
          </a:p>
          <a:p>
            <a:pPr marL="0" lvl="0" indent="0" algn="l" rtl="0">
              <a:lnSpc>
                <a:spcPct val="90000"/>
              </a:lnSpc>
              <a:spcBef>
                <a:spcPts val="1000"/>
              </a:spcBef>
              <a:spcAft>
                <a:spcPts val="0"/>
              </a:spcAft>
              <a:buClr>
                <a:schemeClr val="lt1"/>
              </a:buClr>
              <a:buSzPts val="1400"/>
              <a:buFont typeface="Arial"/>
              <a:buNone/>
            </a:pPr>
            <a:r>
              <a:rPr lang="en-US" sz="1400" dirty="0"/>
              <a:t>						</a:t>
            </a:r>
            <a:r>
              <a:rPr lang="en-US" sz="1400" u="sng" dirty="0"/>
              <a:t>(800) 658-4472</a:t>
            </a:r>
            <a:endParaRPr u="sng" dirty="0"/>
          </a:p>
        </p:txBody>
      </p:sp>
      <p:sp>
        <p:nvSpPr>
          <p:cNvPr id="288" name="Google Shape;288;p9"/>
          <p:cNvSpPr txBox="1"/>
          <p:nvPr/>
        </p:nvSpPr>
        <p:spPr>
          <a:xfrm>
            <a:off x="7777125" y="924250"/>
            <a:ext cx="767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US" sz="3600">
                <a:solidFill>
                  <a:schemeClr val="lt1"/>
                </a:solidFill>
                <a:latin typeface="Garamond"/>
                <a:ea typeface="Garamond"/>
                <a:cs typeface="Garamond"/>
                <a:sym typeface="Garamond"/>
              </a:rPr>
              <a:t>9</a:t>
            </a:fld>
            <a:endParaRPr/>
          </a:p>
        </p:txBody>
      </p:sp>
      <p:sp>
        <p:nvSpPr>
          <p:cNvPr id="2" name="Rectangle 1">
            <a:extLst>
              <a:ext uri="{FF2B5EF4-FFF2-40B4-BE49-F238E27FC236}">
                <a16:creationId xmlns:a16="http://schemas.microsoft.com/office/drawing/2014/main" id="{1745FA0E-F4FB-49A5-942B-7FC754757841}"/>
              </a:ext>
            </a:extLst>
          </p:cNvPr>
          <p:cNvSpPr/>
          <p:nvPr/>
        </p:nvSpPr>
        <p:spPr>
          <a:xfrm>
            <a:off x="5797485" y="4807670"/>
            <a:ext cx="2884602" cy="18233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Berlin">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8593F0F1FA3540AD1CDE83C7A7B620" ma:contentTypeVersion="13" ma:contentTypeDescription="Create a new document." ma:contentTypeScope="" ma:versionID="1fbe863f6c2194794c9fda53dd2e8cca">
  <xsd:schema xmlns:xsd="http://www.w3.org/2001/XMLSchema" xmlns:xs="http://www.w3.org/2001/XMLSchema" xmlns:p="http://schemas.microsoft.com/office/2006/metadata/properties" xmlns:ns2="9f67fecf-e149-4990-9dc4-62e1a03fcd23" xmlns:ns3="859bcc55-2fb1-4e87-83f9-26d3244bd605" targetNamespace="http://schemas.microsoft.com/office/2006/metadata/properties" ma:root="true" ma:fieldsID="7f5c82d4278b7f84acc240b42872623a" ns2:_="" ns3:_="">
    <xsd:import namespace="9f67fecf-e149-4990-9dc4-62e1a03fcd23"/>
    <xsd:import namespace="859bcc55-2fb1-4e87-83f9-26d3244bd60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7fecf-e149-4990-9dc4-62e1a03fc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d3831c-ec76-4d9b-845d-d4543b319e4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9bcc55-2fb1-4e87-83f9-26d3244bd6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867102e-4603-4d90-afa0-e2a8b6a35ade}" ma:internalName="TaxCatchAll" ma:showField="CatchAllData" ma:web="859bcc55-2fb1-4e87-83f9-26d3244bd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67fecf-e149-4990-9dc4-62e1a03fcd23">
      <Terms xmlns="http://schemas.microsoft.com/office/infopath/2007/PartnerControls"/>
    </lcf76f155ced4ddcb4097134ff3c332f>
    <TaxCatchAll xmlns="859bcc55-2fb1-4e87-83f9-26d3244bd605" xsi:nil="true"/>
  </documentManagement>
</p:properties>
</file>

<file path=customXml/itemProps1.xml><?xml version="1.0" encoding="utf-8"?>
<ds:datastoreItem xmlns:ds="http://schemas.openxmlformats.org/officeDocument/2006/customXml" ds:itemID="{263CC552-2CBA-4D14-9754-045582A87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67fecf-e149-4990-9dc4-62e1a03fcd23"/>
    <ds:schemaRef ds:uri="859bcc55-2fb1-4e87-83f9-26d3244bd6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E202D5-833F-44D8-92E8-F423CFB55F67}">
  <ds:schemaRefs>
    <ds:schemaRef ds:uri="http://schemas.microsoft.com/sharepoint/v3/contenttype/forms"/>
  </ds:schemaRefs>
</ds:datastoreItem>
</file>

<file path=customXml/itemProps3.xml><?xml version="1.0" encoding="utf-8"?>
<ds:datastoreItem xmlns:ds="http://schemas.openxmlformats.org/officeDocument/2006/customXml" ds:itemID="{9666D413-5DC6-4DE5-9FC1-15AB9099FA85}">
  <ds:schemaRefs>
    <ds:schemaRef ds:uri="http://schemas.microsoft.com/office/2006/metadata/properties"/>
    <ds:schemaRef ds:uri="http://schemas.microsoft.com/office/infopath/2007/PartnerControls"/>
    <ds:schemaRef ds:uri="9f67fecf-e149-4990-9dc4-62e1a03fcd23"/>
    <ds:schemaRef ds:uri="859bcc55-2fb1-4e87-83f9-26d3244bd605"/>
  </ds:schemaRefs>
</ds:datastoreItem>
</file>

<file path=docProps/app.xml><?xml version="1.0" encoding="utf-8"?>
<Properties xmlns="http://schemas.openxmlformats.org/officeDocument/2006/extended-properties" xmlns:vt="http://schemas.openxmlformats.org/officeDocument/2006/docPropsVTypes">
  <TotalTime>306</TotalTime>
  <Words>1523</Words>
  <Application>Microsoft Office PowerPoint</Application>
  <PresentationFormat>On-screen Show (4:3)</PresentationFormat>
  <Paragraphs>203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Noto Sans Symbols</vt:lpstr>
      <vt:lpstr>Trebuchet MS</vt:lpstr>
      <vt:lpstr>Garamond</vt:lpstr>
      <vt:lpstr>Berlin</vt:lpstr>
      <vt:lpstr>         </vt:lpstr>
      <vt:lpstr>Learning Objectives</vt:lpstr>
      <vt:lpstr>Working Agreements</vt:lpstr>
      <vt:lpstr>History of Telephone Recovery Support (TRS)</vt:lpstr>
      <vt:lpstr>Overview of TRS Program</vt:lpstr>
      <vt:lpstr>Consent Form</vt:lpstr>
      <vt:lpstr>Recovery Community Centers</vt:lpstr>
      <vt:lpstr>Statewide Recovery Resources</vt:lpstr>
      <vt:lpstr>Behavioral Health Recovery Program</vt:lpstr>
      <vt:lpstr>Confidentiality</vt:lpstr>
      <vt:lpstr>Multiple Pathways of Recovery</vt:lpstr>
      <vt:lpstr>Pathways of Recovery</vt:lpstr>
      <vt:lpstr>Boundary Issues for Volunteers &amp; Recoverees</vt:lpstr>
      <vt:lpstr>Follow up Boundary Information</vt:lpstr>
      <vt:lpstr>Volunteer Commitment</vt:lpstr>
      <vt:lpstr>TRS Suggestions</vt:lpstr>
      <vt:lpstr>TRS Reminders</vt:lpstr>
      <vt:lpstr>Role Plays</vt:lpstr>
      <vt:lpstr>What if’s ?</vt:lpstr>
      <vt:lpstr>Wrap-Ups</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Telephone Recovery Support</dc:title>
  <dc:creator>rebecca</dc:creator>
  <cp:lastModifiedBy>Van Selous, Kelsey R [HD FS]</cp:lastModifiedBy>
  <cp:revision>53</cp:revision>
  <cp:lastPrinted>2021-05-05T14:38:06Z</cp:lastPrinted>
  <dcterms:created xsi:type="dcterms:W3CDTF">2014-03-06T17:18:07Z</dcterms:created>
  <dcterms:modified xsi:type="dcterms:W3CDTF">2023-01-26T21:10:39Z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0x0101003F8593F0F1FA3540AD1CDE83C7A7B620</vt:lpwstr>
  </property>
  <property fmtid="{D5CDD505-2E9C-101B-9397-08002B2CF9AE}" pid="3" name="MediaServiceImageTags">
    <vt:lpwstr/>
  </property>
</Properties>
</file>